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handoutMasterIdLst>
    <p:handoutMasterId r:id="rId57"/>
  </p:handoutMasterIdLst>
  <p:sldIdLst>
    <p:sldId id="265" r:id="rId2"/>
    <p:sldId id="273" r:id="rId3"/>
    <p:sldId id="277" r:id="rId4"/>
    <p:sldId id="279" r:id="rId5"/>
    <p:sldId id="311" r:id="rId6"/>
    <p:sldId id="383" r:id="rId7"/>
    <p:sldId id="380" r:id="rId8"/>
    <p:sldId id="381" r:id="rId9"/>
    <p:sldId id="382" r:id="rId10"/>
    <p:sldId id="384" r:id="rId11"/>
    <p:sldId id="371" r:id="rId12"/>
    <p:sldId id="313" r:id="rId13"/>
    <p:sldId id="325" r:id="rId14"/>
    <p:sldId id="318" r:id="rId15"/>
    <p:sldId id="359" r:id="rId16"/>
    <p:sldId id="282" r:id="rId17"/>
    <p:sldId id="372" r:id="rId18"/>
    <p:sldId id="374" r:id="rId19"/>
    <p:sldId id="385" r:id="rId20"/>
    <p:sldId id="375" r:id="rId21"/>
    <p:sldId id="376" r:id="rId22"/>
    <p:sldId id="360" r:id="rId23"/>
    <p:sldId id="361" r:id="rId24"/>
    <p:sldId id="377" r:id="rId25"/>
    <p:sldId id="276" r:id="rId26"/>
    <p:sldId id="378" r:id="rId27"/>
    <p:sldId id="362" r:id="rId28"/>
    <p:sldId id="327" r:id="rId29"/>
    <p:sldId id="363" r:id="rId30"/>
    <p:sldId id="330" r:id="rId31"/>
    <p:sldId id="332" r:id="rId32"/>
    <p:sldId id="331" r:id="rId33"/>
    <p:sldId id="364" r:id="rId34"/>
    <p:sldId id="334" r:id="rId35"/>
    <p:sldId id="335" r:id="rId36"/>
    <p:sldId id="336" r:id="rId37"/>
    <p:sldId id="365" r:id="rId38"/>
    <p:sldId id="366" r:id="rId39"/>
    <p:sldId id="339" r:id="rId40"/>
    <p:sldId id="340" r:id="rId41"/>
    <p:sldId id="341" r:id="rId42"/>
    <p:sldId id="342" r:id="rId43"/>
    <p:sldId id="343" r:id="rId44"/>
    <p:sldId id="344" r:id="rId45"/>
    <p:sldId id="345" r:id="rId46"/>
    <p:sldId id="346" r:id="rId47"/>
    <p:sldId id="347" r:id="rId48"/>
    <p:sldId id="348" r:id="rId49"/>
    <p:sldId id="349" r:id="rId50"/>
    <p:sldId id="350" r:id="rId51"/>
    <p:sldId id="351" r:id="rId52"/>
    <p:sldId id="352" r:id="rId53"/>
    <p:sldId id="353" r:id="rId54"/>
    <p:sldId id="368" r:id="rId55"/>
    <p:sldId id="369" r:id="rId56"/>
  </p:sldIdLst>
  <p:sldSz cx="9144000" cy="6858000" type="screen4x3"/>
  <p:notesSz cx="6797675" cy="9928225"/>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78" autoAdjust="0"/>
    <p:restoredTop sz="86475" autoAdjust="0"/>
  </p:normalViewPr>
  <p:slideViewPr>
    <p:cSldViewPr>
      <p:cViewPr varScale="1">
        <p:scale>
          <a:sx n="116" d="100"/>
          <a:sy n="116" d="100"/>
        </p:scale>
        <p:origin x="1560"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66EE037B-E1AD-4642-B5A2-88CF5785DB80}" type="datetimeFigureOut">
              <a:rPr lang="es-ES" smtClean="0"/>
              <a:t>23/05/2016</a:t>
            </a:fld>
            <a:endParaRPr lang="es-ES"/>
          </a:p>
        </p:txBody>
      </p:sp>
      <p:sp>
        <p:nvSpPr>
          <p:cNvPr id="4" name="Marcador de pie de página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87071FEE-5399-455E-9C53-D1BC5EE45392}" type="slidenum">
              <a:rPr lang="es-ES" smtClean="0"/>
              <a:t>‹Nº›</a:t>
            </a:fld>
            <a:endParaRPr lang="es-ES"/>
          </a:p>
        </p:txBody>
      </p:sp>
    </p:spTree>
    <p:extLst>
      <p:ext uri="{BB962C8B-B14F-4D97-AF65-F5344CB8AC3E}">
        <p14:creationId xmlns:p14="http://schemas.microsoft.com/office/powerpoint/2010/main" val="145998478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3FF6088-D937-4FC1-924E-5E3FE3646E2C}" type="datetimeFigureOut">
              <a:rPr lang="es-CL" smtClean="0"/>
              <a:t>23-05-2016</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6643B61-CBEC-424C-A716-3A97EC92D546}" type="slidenum">
              <a:rPr lang="es-CL" smtClean="0"/>
              <a:t>‹Nº›</a:t>
            </a:fld>
            <a:endParaRPr lang="es-CL"/>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11316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3FF6088-D937-4FC1-924E-5E3FE3646E2C}" type="datetimeFigureOut">
              <a:rPr lang="es-CL" smtClean="0"/>
              <a:t>23-05-2016</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6643B61-CBEC-424C-A716-3A97EC92D546}" type="slidenum">
              <a:rPr lang="es-CL" smtClean="0"/>
              <a:t>‹Nº›</a:t>
            </a:fld>
            <a:endParaRPr lang="es-CL"/>
          </a:p>
        </p:txBody>
      </p:sp>
    </p:spTree>
    <p:extLst>
      <p:ext uri="{BB962C8B-B14F-4D97-AF65-F5344CB8AC3E}">
        <p14:creationId xmlns:p14="http://schemas.microsoft.com/office/powerpoint/2010/main" val="35921676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3FF6088-D937-4FC1-924E-5E3FE3646E2C}" type="datetimeFigureOut">
              <a:rPr lang="es-CL" smtClean="0"/>
              <a:t>23-05-2016</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6643B61-CBEC-424C-A716-3A97EC92D546}" type="slidenum">
              <a:rPr lang="es-CL" smtClean="0"/>
              <a:t>‹Nº›</a:t>
            </a:fld>
            <a:endParaRPr lang="es-CL"/>
          </a:p>
        </p:txBody>
      </p:sp>
    </p:spTree>
    <p:extLst>
      <p:ext uri="{BB962C8B-B14F-4D97-AF65-F5344CB8AC3E}">
        <p14:creationId xmlns:p14="http://schemas.microsoft.com/office/powerpoint/2010/main" val="17665994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3FF6088-D937-4FC1-924E-5E3FE3646E2C}" type="datetimeFigureOut">
              <a:rPr lang="es-CL" smtClean="0"/>
              <a:t>23-05-2016</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6643B61-CBEC-424C-A716-3A97EC92D546}" type="slidenum">
              <a:rPr lang="es-CL" smtClean="0"/>
              <a:t>‹Nº›</a:t>
            </a:fld>
            <a:endParaRPr lang="es-CL"/>
          </a:p>
        </p:txBody>
      </p:sp>
    </p:spTree>
    <p:extLst>
      <p:ext uri="{BB962C8B-B14F-4D97-AF65-F5344CB8AC3E}">
        <p14:creationId xmlns:p14="http://schemas.microsoft.com/office/powerpoint/2010/main" val="24151349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3FF6088-D937-4FC1-924E-5E3FE3646E2C}" type="datetimeFigureOut">
              <a:rPr lang="es-CL" smtClean="0"/>
              <a:t>23-05-2016</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6643B61-CBEC-424C-A716-3A97EC92D546}" type="slidenum">
              <a:rPr lang="es-CL" smtClean="0"/>
              <a:t>‹Nº›</a:t>
            </a:fld>
            <a:endParaRPr lang="es-CL"/>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50879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3FF6088-D937-4FC1-924E-5E3FE3646E2C}" type="datetimeFigureOut">
              <a:rPr lang="es-CL" smtClean="0"/>
              <a:t>23-05-2016</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86643B61-CBEC-424C-A716-3A97EC92D546}" type="slidenum">
              <a:rPr lang="es-CL" smtClean="0"/>
              <a:t>‹Nº›</a:t>
            </a:fld>
            <a:endParaRPr lang="es-CL"/>
          </a:p>
        </p:txBody>
      </p:sp>
    </p:spTree>
    <p:extLst>
      <p:ext uri="{BB962C8B-B14F-4D97-AF65-F5344CB8AC3E}">
        <p14:creationId xmlns:p14="http://schemas.microsoft.com/office/powerpoint/2010/main" val="34818550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22960" y="2582334"/>
            <a:ext cx="370332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63440" y="2582334"/>
            <a:ext cx="3703320" cy="32867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3FF6088-D937-4FC1-924E-5E3FE3646E2C}" type="datetimeFigureOut">
              <a:rPr lang="es-CL" smtClean="0"/>
              <a:t>23-05-2016</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86643B61-CBEC-424C-A716-3A97EC92D546}" type="slidenum">
              <a:rPr lang="es-CL" smtClean="0"/>
              <a:t>‹Nº›</a:t>
            </a:fld>
            <a:endParaRPr lang="es-CL"/>
          </a:p>
        </p:txBody>
      </p:sp>
    </p:spTree>
    <p:extLst>
      <p:ext uri="{BB962C8B-B14F-4D97-AF65-F5344CB8AC3E}">
        <p14:creationId xmlns:p14="http://schemas.microsoft.com/office/powerpoint/2010/main" val="40089212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A3FF6088-D937-4FC1-924E-5E3FE3646E2C}" type="datetimeFigureOut">
              <a:rPr lang="es-CL" smtClean="0"/>
              <a:t>23-05-2016</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86643B61-CBEC-424C-A716-3A97EC92D546}" type="slidenum">
              <a:rPr lang="es-CL" smtClean="0"/>
              <a:t>‹Nº›</a:t>
            </a:fld>
            <a:endParaRPr lang="es-CL"/>
          </a:p>
        </p:txBody>
      </p:sp>
    </p:spTree>
    <p:extLst>
      <p:ext uri="{BB962C8B-B14F-4D97-AF65-F5344CB8AC3E}">
        <p14:creationId xmlns:p14="http://schemas.microsoft.com/office/powerpoint/2010/main" val="23737427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3FF6088-D937-4FC1-924E-5E3FE3646E2C}" type="datetimeFigureOut">
              <a:rPr lang="es-CL" smtClean="0"/>
              <a:t>23-05-2016</a:t>
            </a:fld>
            <a:endParaRPr lang="es-C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CL"/>
          </a:p>
        </p:txBody>
      </p:sp>
      <p:sp>
        <p:nvSpPr>
          <p:cNvPr id="9" name="Slide Number Placeholder 8"/>
          <p:cNvSpPr>
            <a:spLocks noGrp="1"/>
          </p:cNvSpPr>
          <p:nvPr>
            <p:ph type="sldNum" sz="quarter" idx="12"/>
          </p:nvPr>
        </p:nvSpPr>
        <p:spPr/>
        <p:txBody>
          <a:bodyPr/>
          <a:lstStyle/>
          <a:p>
            <a:fld id="{86643B61-CBEC-424C-A716-3A97EC92D546}" type="slidenum">
              <a:rPr lang="es-CL" smtClean="0"/>
              <a:t>‹Nº›</a:t>
            </a:fld>
            <a:endParaRPr lang="es-CL"/>
          </a:p>
        </p:txBody>
      </p:sp>
    </p:spTree>
    <p:extLst>
      <p:ext uri="{BB962C8B-B14F-4D97-AF65-F5344CB8AC3E}">
        <p14:creationId xmlns:p14="http://schemas.microsoft.com/office/powerpoint/2010/main" val="23334440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A3FF6088-D937-4FC1-924E-5E3FE3646E2C}" type="datetimeFigureOut">
              <a:rPr lang="es-CL" smtClean="0"/>
              <a:t>23-05-2016</a:t>
            </a:fld>
            <a:endParaRPr lang="es-CL"/>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s-C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6643B61-CBEC-424C-A716-3A97EC92D546}" type="slidenum">
              <a:rPr lang="es-CL" smtClean="0"/>
              <a:t>‹Nº›</a:t>
            </a:fld>
            <a:endParaRPr lang="es-CL"/>
          </a:p>
        </p:txBody>
      </p:sp>
    </p:spTree>
    <p:extLst>
      <p:ext uri="{BB962C8B-B14F-4D97-AF65-F5344CB8AC3E}">
        <p14:creationId xmlns:p14="http://schemas.microsoft.com/office/powerpoint/2010/main" val="42115666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3FF6088-D937-4FC1-924E-5E3FE3646E2C}" type="datetimeFigureOut">
              <a:rPr lang="es-CL" smtClean="0"/>
              <a:t>23-05-2016</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86643B61-CBEC-424C-A716-3A97EC92D546}" type="slidenum">
              <a:rPr lang="es-CL" smtClean="0"/>
              <a:t>‹Nº›</a:t>
            </a:fld>
            <a:endParaRPr lang="es-CL"/>
          </a:p>
        </p:txBody>
      </p:sp>
    </p:spTree>
    <p:extLst>
      <p:ext uri="{BB962C8B-B14F-4D97-AF65-F5344CB8AC3E}">
        <p14:creationId xmlns:p14="http://schemas.microsoft.com/office/powerpoint/2010/main" val="18728193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A3FF6088-D937-4FC1-924E-5E3FE3646E2C}" type="datetimeFigureOut">
              <a:rPr lang="es-CL" smtClean="0"/>
              <a:t>23-05-2016</a:t>
            </a:fld>
            <a:endParaRPr lang="es-CL"/>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CL"/>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86643B61-CBEC-424C-A716-3A97EC92D546}" type="slidenum">
              <a:rPr lang="es-CL" smtClean="0"/>
              <a:t>‹Nº›</a:t>
            </a:fld>
            <a:endParaRPr lang="es-CL"/>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27908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cultura2016@goremagallanes.c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mailto:social2016@goremagallanes.cl" TargetMode="External"/><Relationship Id="rId2" Type="http://schemas.openxmlformats.org/officeDocument/2006/relationships/hyperlink" Target="mailto:cultura2016@goremagallanes.cl"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www.goremagallanes.cl/" TargetMode="External"/><Relationship Id="rId4" Type="http://schemas.openxmlformats.org/officeDocument/2006/relationships/hyperlink" Target="mailto:deporte2016@goremagallanes.c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oremagallanes.c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86214" y="2348880"/>
            <a:ext cx="8136904" cy="3168352"/>
          </a:xfrm>
          <a:solidFill>
            <a:schemeClr val="bg1">
              <a:lumMod val="95000"/>
            </a:schemeClr>
          </a:solidFill>
        </p:spPr>
        <p:txBody>
          <a:bodyPr>
            <a:normAutofit/>
          </a:bodyPr>
          <a:lstStyle/>
          <a:p>
            <a:pPr algn="ctr" defTabSz="381000">
              <a:lnSpc>
                <a:spcPct val="150000"/>
              </a:lnSpc>
              <a:spcAft>
                <a:spcPts val="0"/>
              </a:spcAft>
            </a:pPr>
            <a:r>
              <a:rPr lang="es-ES_tradnl" sz="2800" b="1" dirty="0" smtClean="0">
                <a:latin typeface="Verdana" panose="020B0604030504040204" pitchFamily="34" charset="0"/>
                <a:ea typeface="Verdana" panose="020B0604030504040204" pitchFamily="34" charset="0"/>
                <a:cs typeface="Verdana" panose="020B0604030504040204" pitchFamily="34" charset="0"/>
              </a:rPr>
              <a:t>FONDO CONCURSABLE </a:t>
            </a:r>
            <a:br>
              <a:rPr lang="es-ES_tradnl" sz="2800" b="1" dirty="0" smtClean="0">
                <a:latin typeface="Verdana" panose="020B0604030504040204" pitchFamily="34" charset="0"/>
                <a:ea typeface="Verdana" panose="020B0604030504040204" pitchFamily="34" charset="0"/>
                <a:cs typeface="Verdana" panose="020B0604030504040204" pitchFamily="34" charset="0"/>
              </a:rPr>
            </a:br>
            <a:r>
              <a:rPr lang="es-ES_tradnl" sz="2800" b="1" dirty="0" smtClean="0">
                <a:latin typeface="Verdana" panose="020B0604030504040204" pitchFamily="34" charset="0"/>
                <a:ea typeface="Verdana" panose="020B0604030504040204" pitchFamily="34" charset="0"/>
                <a:cs typeface="Verdana" panose="020B0604030504040204" pitchFamily="34" charset="0"/>
              </a:rPr>
              <a:t>6% FNDR 2016</a:t>
            </a:r>
            <a:br>
              <a:rPr lang="es-ES_tradnl" sz="2800" b="1" dirty="0" smtClean="0">
                <a:latin typeface="Verdana" panose="020B0604030504040204" pitchFamily="34" charset="0"/>
                <a:ea typeface="Verdana" panose="020B0604030504040204" pitchFamily="34" charset="0"/>
                <a:cs typeface="Verdana" panose="020B0604030504040204" pitchFamily="34" charset="0"/>
              </a:rPr>
            </a:br>
            <a:r>
              <a:rPr lang="es-ES" sz="2800" b="1" dirty="0" smtClean="0">
                <a:latin typeface="Verdana" panose="020B0604030504040204" pitchFamily="34" charset="0"/>
                <a:ea typeface="Verdana" panose="020B0604030504040204" pitchFamily="34" charset="0"/>
                <a:cs typeface="Verdana" panose="020B0604030504040204" pitchFamily="34" charset="0"/>
              </a:rPr>
              <a:t>División de Desarrollo Regional </a:t>
            </a:r>
            <a:endParaRPr lang="es-CL" sz="2800" b="1" dirty="0">
              <a:latin typeface="Verdana" panose="020B0604030504040204" pitchFamily="34" charset="0"/>
              <a:ea typeface="Verdana" panose="020B0604030504040204" pitchFamily="34" charset="0"/>
              <a:cs typeface="Verdana" panose="020B0604030504040204" pitchFamily="34" charset="0"/>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310344"/>
            <a:ext cx="1072513" cy="1287016"/>
          </a:xfrm>
          <a:prstGeom prst="rect">
            <a:avLst/>
          </a:prstGeom>
        </p:spPr>
      </p:pic>
      <p:sp>
        <p:nvSpPr>
          <p:cNvPr id="5" name="4 Rectángulo redondeado"/>
          <p:cNvSpPr/>
          <p:nvPr/>
        </p:nvSpPr>
        <p:spPr>
          <a:xfrm>
            <a:off x="1619672" y="692696"/>
            <a:ext cx="5688633" cy="7920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Gobierno Regional de Magallanes y Antártica Chilena</a:t>
            </a:r>
            <a:endParaRPr lang="es-CL"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783598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2575543767"/>
              </p:ext>
            </p:extLst>
          </p:nvPr>
        </p:nvGraphicFramePr>
        <p:xfrm>
          <a:off x="1259632" y="1340768"/>
          <a:ext cx="6927283" cy="4740569"/>
        </p:xfrm>
        <a:graphic>
          <a:graphicData uri="http://schemas.openxmlformats.org/drawingml/2006/table">
            <a:tbl>
              <a:tblPr/>
              <a:tblGrid>
                <a:gridCol w="2108303"/>
                <a:gridCol w="2250530"/>
                <a:gridCol w="1455734"/>
                <a:gridCol w="1112716"/>
              </a:tblGrid>
              <a:tr h="258938">
                <a:tc gridSpan="4">
                  <a:txBody>
                    <a:bodyPr/>
                    <a:lstStyle/>
                    <a:p>
                      <a:pPr algn="ctr" fontAlgn="b"/>
                      <a:r>
                        <a:rPr lang="es-CL" sz="1600" b="1" i="0" u="none" strike="noStrike">
                          <a:solidFill>
                            <a:srgbClr val="000000"/>
                          </a:solidFill>
                          <a:effectLst/>
                          <a:latin typeface="Calibri" panose="020F0502020204030204" pitchFamily="34" charset="0"/>
                        </a:rPr>
                        <a:t>CÁLCULO GASTOS DE DIFUSIÓN</a:t>
                      </a:r>
                    </a:p>
                  </a:txBody>
                  <a:tcPr marL="8353" marR="8353" marT="8353" marB="0" anchor="b">
                    <a:lnL>
                      <a:noFill/>
                    </a:lnL>
                    <a:lnR>
                      <a:noFill/>
                    </a:lnR>
                    <a:lnT>
                      <a:noFill/>
                    </a:lnT>
                    <a:lnB>
                      <a:noFill/>
                    </a:lnB>
                  </a:tcPr>
                </a:tc>
                <a:tc hMerge="1">
                  <a:txBody>
                    <a:bodyPr/>
                    <a:lstStyle/>
                    <a:p>
                      <a:endParaRPr lang="es-CL"/>
                    </a:p>
                  </a:txBody>
                  <a:tcPr/>
                </a:tc>
                <a:tc hMerge="1">
                  <a:txBody>
                    <a:bodyPr/>
                    <a:lstStyle/>
                    <a:p>
                      <a:endParaRPr lang="es-CL"/>
                    </a:p>
                  </a:txBody>
                  <a:tcPr/>
                </a:tc>
                <a:tc hMerge="1">
                  <a:txBody>
                    <a:bodyPr/>
                    <a:lstStyle/>
                    <a:p>
                      <a:endParaRPr lang="es-CL"/>
                    </a:p>
                  </a:txBody>
                  <a:tcPr/>
                </a:tc>
              </a:tr>
              <a:tr h="167057">
                <a:tc>
                  <a:txBody>
                    <a:bodyPr/>
                    <a:lstStyle/>
                    <a:p>
                      <a:pPr algn="l" fontAlgn="b"/>
                      <a:endParaRPr lang="es-CL" sz="1000" b="0" i="0" u="none" strike="noStrike">
                        <a:solidFill>
                          <a:srgbClr val="000000"/>
                        </a:solidFill>
                        <a:effectLst/>
                        <a:latin typeface="Calibri" panose="020F0502020204030204" pitchFamily="34" charset="0"/>
                      </a:endParaRPr>
                    </a:p>
                  </a:txBody>
                  <a:tcPr marL="8353" marR="8353" marT="83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L" sz="1000" b="0" i="0" u="none" strike="noStrike">
                        <a:solidFill>
                          <a:srgbClr val="000000"/>
                        </a:solidFill>
                        <a:effectLst/>
                        <a:latin typeface="Calibri" panose="020F0502020204030204" pitchFamily="34" charset="0"/>
                      </a:endParaRPr>
                    </a:p>
                  </a:txBody>
                  <a:tcPr marL="8353" marR="8353" marT="83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L" sz="1000" b="0" i="0" u="none" strike="noStrike">
                        <a:solidFill>
                          <a:srgbClr val="000000"/>
                        </a:solidFill>
                        <a:effectLst/>
                        <a:latin typeface="Calibri" panose="020F0502020204030204" pitchFamily="34" charset="0"/>
                      </a:endParaRPr>
                    </a:p>
                  </a:txBody>
                  <a:tcPr marL="8353" marR="8353" marT="83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L" sz="1000" b="0" i="0" u="none" strike="noStrike">
                        <a:solidFill>
                          <a:srgbClr val="000000"/>
                        </a:solidFill>
                        <a:effectLst/>
                        <a:latin typeface="Calibri" panose="020F0502020204030204" pitchFamily="34" charset="0"/>
                      </a:endParaRPr>
                    </a:p>
                  </a:txBody>
                  <a:tcPr marL="8353" marR="8353" marT="8353" marB="0" anchor="b">
                    <a:lnL>
                      <a:noFill/>
                    </a:lnL>
                    <a:lnR>
                      <a:noFill/>
                    </a:lnR>
                    <a:lnT>
                      <a:noFill/>
                    </a:lnT>
                    <a:lnB w="6350" cap="flat" cmpd="sng" algn="ctr">
                      <a:solidFill>
                        <a:srgbClr val="000000"/>
                      </a:solidFill>
                      <a:prstDash val="solid"/>
                      <a:round/>
                      <a:headEnd type="none" w="med" len="med"/>
                      <a:tailEnd type="none" w="med" len="med"/>
                    </a:lnB>
                  </a:tcPr>
                </a:tc>
              </a:tr>
              <a:tr h="258938">
                <a:tc>
                  <a:txBody>
                    <a:bodyPr/>
                    <a:lstStyle/>
                    <a:p>
                      <a:pPr algn="ctr" fontAlgn="ctr"/>
                      <a:r>
                        <a:rPr lang="es-CL" sz="1600" b="1" i="0" u="none" strike="noStrike">
                          <a:solidFill>
                            <a:srgbClr val="000000"/>
                          </a:solidFill>
                          <a:effectLst/>
                          <a:latin typeface="Calibri" panose="020F0502020204030204" pitchFamily="34" charset="0"/>
                        </a:rPr>
                        <a:t>Detalle por tipo de gasto</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1600" b="1" i="0" u="none" strike="noStrike">
                          <a:solidFill>
                            <a:srgbClr val="000000"/>
                          </a:solidFill>
                          <a:effectLst/>
                          <a:latin typeface="Calibri" panose="020F0502020204030204" pitchFamily="34" charset="0"/>
                        </a:rPr>
                        <a:t>Cantidad (Unidades)</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1600" b="1" i="0" u="none" strike="noStrike">
                          <a:solidFill>
                            <a:srgbClr val="000000"/>
                          </a:solidFill>
                          <a:effectLst/>
                          <a:latin typeface="Calibri" panose="020F0502020204030204" pitchFamily="34" charset="0"/>
                        </a:rPr>
                        <a:t>Valor por unidad</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1600" b="1" i="0" u="none" strike="noStrike">
                          <a:solidFill>
                            <a:srgbClr val="000000"/>
                          </a:solidFill>
                          <a:effectLst/>
                          <a:latin typeface="Calibri" panose="020F0502020204030204" pitchFamily="34" charset="0"/>
                        </a:rPr>
                        <a:t>Valor total</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58938">
                <a:tc>
                  <a:txBody>
                    <a:bodyPr/>
                    <a:lstStyle/>
                    <a:p>
                      <a:pPr algn="l" fontAlgn="ctr"/>
                      <a:r>
                        <a:rPr lang="es-CL" sz="1600" b="0" i="0" u="none" strike="noStrike">
                          <a:solidFill>
                            <a:srgbClr val="000000"/>
                          </a:solidFill>
                          <a:effectLst/>
                          <a:latin typeface="Calibri" panose="020F0502020204030204" pitchFamily="34" charset="0"/>
                        </a:rPr>
                        <a:t>radio</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2</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10.000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20.000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8938">
                <a:tc>
                  <a:txBody>
                    <a:bodyPr/>
                    <a:lstStyle/>
                    <a:p>
                      <a:pPr algn="l" fontAlgn="ctr"/>
                      <a:r>
                        <a:rPr lang="es-CL" sz="1600" b="0" i="0" u="none" strike="noStrike">
                          <a:solidFill>
                            <a:srgbClr val="000000"/>
                          </a:solidFill>
                          <a:effectLst/>
                          <a:latin typeface="Calibri" panose="020F0502020204030204" pitchFamily="34" charset="0"/>
                        </a:rPr>
                        <a:t>inserto diario</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2</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40.000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80.000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8938">
                <a:tc>
                  <a:txBody>
                    <a:bodyPr/>
                    <a:lstStyle/>
                    <a:p>
                      <a:pPr algn="l" fontAlgn="ctr"/>
                      <a:r>
                        <a:rPr lang="es-CL" sz="1600" b="0" i="0" u="none" strike="noStrike">
                          <a:solidFill>
                            <a:srgbClr val="000000"/>
                          </a:solidFill>
                          <a:effectLst/>
                          <a:latin typeface="Calibri" panose="020F0502020204030204" pitchFamily="34" charset="0"/>
                        </a:rPr>
                        <a:t>tv</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1</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50.000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50.000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9476">
                <a:tc>
                  <a:txBody>
                    <a:bodyPr/>
                    <a:lstStyle/>
                    <a:p>
                      <a:pPr algn="l" fontAlgn="ctr"/>
                      <a:r>
                        <a:rPr lang="es-CL" sz="1600" b="0" i="0" u="none" strike="noStrike">
                          <a:solidFill>
                            <a:srgbClr val="000000"/>
                          </a:solidFill>
                          <a:effectLst/>
                          <a:latin typeface="Calibri" panose="020F0502020204030204" pitchFamily="34" charset="0"/>
                        </a:rPr>
                        <a:t>afiches</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500</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300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150.000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8938">
                <a:tc>
                  <a:txBody>
                    <a:bodyPr/>
                    <a:lstStyle/>
                    <a:p>
                      <a:pPr algn="l" fontAlgn="ctr"/>
                      <a:r>
                        <a:rPr lang="es-CL" sz="1600" b="0" i="0" u="none" strike="noStrike">
                          <a:solidFill>
                            <a:srgbClr val="000000"/>
                          </a:solidFill>
                          <a:effectLst/>
                          <a:latin typeface="Calibri" panose="020F0502020204030204" pitchFamily="34" charset="0"/>
                        </a:rPr>
                        <a:t>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8938">
                <a:tc>
                  <a:txBody>
                    <a:bodyPr/>
                    <a:lstStyle/>
                    <a:p>
                      <a:pPr algn="l" fontAlgn="ctr"/>
                      <a:r>
                        <a:rPr lang="es-CL" sz="1600" b="0" i="0" u="none" strike="noStrike">
                          <a:solidFill>
                            <a:srgbClr val="000000"/>
                          </a:solidFill>
                          <a:effectLst/>
                          <a:latin typeface="Calibri" panose="020F0502020204030204" pitchFamily="34" charset="0"/>
                        </a:rPr>
                        <a:t>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8938">
                <a:tc>
                  <a:txBody>
                    <a:bodyPr/>
                    <a:lstStyle/>
                    <a:p>
                      <a:pPr algn="l" fontAlgn="ctr"/>
                      <a:r>
                        <a:rPr lang="es-CL" sz="1600" b="0" i="0" u="none" strike="noStrike">
                          <a:solidFill>
                            <a:srgbClr val="000000"/>
                          </a:solidFill>
                          <a:effectLst/>
                          <a:latin typeface="Calibri" panose="020F0502020204030204" pitchFamily="34" charset="0"/>
                        </a:rPr>
                        <a:t>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8938">
                <a:tc>
                  <a:txBody>
                    <a:bodyPr/>
                    <a:lstStyle/>
                    <a:p>
                      <a:pPr algn="l" fontAlgn="ctr"/>
                      <a:r>
                        <a:rPr lang="es-CL" sz="1600" b="0" i="0" u="none" strike="noStrike">
                          <a:solidFill>
                            <a:srgbClr val="000000"/>
                          </a:solidFill>
                          <a:effectLst/>
                          <a:latin typeface="Calibri" panose="020F0502020204030204" pitchFamily="34" charset="0"/>
                        </a:rPr>
                        <a:t>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8938">
                <a:tc>
                  <a:txBody>
                    <a:bodyPr/>
                    <a:lstStyle/>
                    <a:p>
                      <a:pPr algn="l" fontAlgn="ctr"/>
                      <a:r>
                        <a:rPr lang="es-CL" sz="1600" b="0" i="0" u="none" strike="noStrike">
                          <a:solidFill>
                            <a:srgbClr val="000000"/>
                          </a:solidFill>
                          <a:effectLst/>
                          <a:latin typeface="Calibri" panose="020F0502020204030204" pitchFamily="34" charset="0"/>
                        </a:rPr>
                        <a:t>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600" b="0" i="0" u="none" strike="noStrike">
                          <a:solidFill>
                            <a:srgbClr val="000000"/>
                          </a:solidFill>
                          <a:effectLst/>
                          <a:latin typeface="Calibri" panose="020F0502020204030204" pitchFamily="34" charset="0"/>
                        </a:rPr>
                        <a:t>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8938">
                <a:tc>
                  <a:txBody>
                    <a:bodyPr/>
                    <a:lstStyle/>
                    <a:p>
                      <a:pPr algn="l" fontAlgn="ctr"/>
                      <a:r>
                        <a:rPr lang="es-CL" sz="1600" b="1" i="0" u="none" strike="noStrike">
                          <a:solidFill>
                            <a:srgbClr val="000000"/>
                          </a:solidFill>
                          <a:effectLst/>
                          <a:latin typeface="Calibri" panose="020F0502020204030204" pitchFamily="34" charset="0"/>
                        </a:rPr>
                        <a:t>Total Honorarios</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ctr"/>
                      <a:r>
                        <a:rPr lang="es-CL" sz="1600" b="0" i="0" u="none" strike="noStrike">
                          <a:solidFill>
                            <a:srgbClr val="000000"/>
                          </a:solidFill>
                          <a:effectLst/>
                          <a:latin typeface="Calibri" panose="020F0502020204030204" pitchFamily="34" charset="0"/>
                        </a:rPr>
                        <a:t>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600" b="0" i="0" u="none" strike="noStrike">
                          <a:solidFill>
                            <a:srgbClr val="000000"/>
                          </a:solidFill>
                          <a:effectLst/>
                          <a:latin typeface="Calibri" panose="020F0502020204030204" pitchFamily="34" charset="0"/>
                        </a:rPr>
                        <a:t>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1" i="0" u="none" strike="noStrike">
                          <a:solidFill>
                            <a:srgbClr val="000000"/>
                          </a:solidFill>
                          <a:effectLst/>
                          <a:latin typeface="Calibri" panose="020F0502020204030204" pitchFamily="34" charset="0"/>
                        </a:rPr>
                        <a:t>        300.000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r>
              <a:tr h="258938">
                <a:tc>
                  <a:txBody>
                    <a:bodyPr/>
                    <a:lstStyle/>
                    <a:p>
                      <a:pPr algn="l" fontAlgn="b"/>
                      <a:endParaRPr lang="es-CL" sz="1600" b="0" i="0" u="none" strike="noStrike">
                        <a:solidFill>
                          <a:srgbClr val="000000"/>
                        </a:solidFill>
                        <a:effectLst/>
                        <a:latin typeface="Calibri" panose="020F0502020204030204" pitchFamily="34" charset="0"/>
                      </a:endParaRPr>
                    </a:p>
                  </a:txBody>
                  <a:tcPr marL="8353" marR="8353" marT="835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L" sz="1600" b="0" i="0" u="none" strike="noStrike">
                        <a:solidFill>
                          <a:srgbClr val="000000"/>
                        </a:solidFill>
                        <a:effectLst/>
                        <a:latin typeface="Calibri" panose="020F0502020204030204" pitchFamily="34" charset="0"/>
                      </a:endParaRPr>
                    </a:p>
                  </a:txBody>
                  <a:tcPr marL="8353" marR="8353" marT="83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CL" sz="1600" b="0" i="0" u="none" strike="noStrike">
                        <a:solidFill>
                          <a:srgbClr val="000000"/>
                        </a:solidFill>
                        <a:effectLst/>
                        <a:latin typeface="Calibri" panose="020F0502020204030204" pitchFamily="34" charset="0"/>
                      </a:endParaRPr>
                    </a:p>
                  </a:txBody>
                  <a:tcPr marL="8353" marR="8353" marT="83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CL" sz="1600" b="0" i="0" u="none" strike="noStrike">
                        <a:solidFill>
                          <a:srgbClr val="000000"/>
                        </a:solidFill>
                        <a:effectLst/>
                        <a:latin typeface="Calibri" panose="020F0502020204030204" pitchFamily="34" charset="0"/>
                      </a:endParaRPr>
                    </a:p>
                  </a:txBody>
                  <a:tcPr marL="8353" marR="8353" marT="835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8938">
                <a:tc>
                  <a:txBody>
                    <a:bodyPr/>
                    <a:lstStyle/>
                    <a:p>
                      <a:pPr algn="l" fontAlgn="b"/>
                      <a:r>
                        <a:rPr lang="es-CL" sz="1600" b="1" i="0" u="none" strike="noStrike">
                          <a:solidFill>
                            <a:srgbClr val="000000"/>
                          </a:solidFill>
                          <a:effectLst/>
                          <a:latin typeface="Calibri" panose="020F0502020204030204" pitchFamily="34" charset="0"/>
                        </a:rPr>
                        <a:t>Tope Financiamiento</a:t>
                      </a:r>
                    </a:p>
                  </a:txBody>
                  <a:tcPr marL="8353" marR="8353" marT="8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s-CL" sz="1000" b="0" i="0" u="none" strike="noStrike">
                        <a:solidFill>
                          <a:srgbClr val="000000"/>
                        </a:solidFill>
                        <a:effectLst/>
                        <a:latin typeface="Calibri" panose="020F0502020204030204" pitchFamily="34" charset="0"/>
                      </a:endParaRPr>
                    </a:p>
                  </a:txBody>
                  <a:tcPr marL="8353" marR="8353" marT="8353"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CL" sz="1600" b="0" i="0" u="none" strike="noStrike">
                        <a:solidFill>
                          <a:srgbClr val="000000"/>
                        </a:solidFill>
                        <a:effectLst/>
                        <a:latin typeface="Calibri" panose="020F0502020204030204" pitchFamily="34" charset="0"/>
                      </a:endParaRPr>
                    </a:p>
                  </a:txBody>
                  <a:tcPr marL="8353" marR="8353" marT="83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CL" sz="1600" b="1" i="0" u="none" strike="noStrike" dirty="0">
                          <a:solidFill>
                            <a:srgbClr val="000000"/>
                          </a:solidFill>
                          <a:effectLst/>
                          <a:latin typeface="Calibri" panose="020F0502020204030204" pitchFamily="34" charset="0"/>
                        </a:rPr>
                        <a:t>        300.000 </a:t>
                      </a:r>
                    </a:p>
                  </a:txBody>
                  <a:tcPr marL="8353" marR="8353" marT="8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6979237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depositphotos.com/1005920/3439/i/450/depositphotos_34397763-Error-ic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289955">
            <a:off x="6901561" y="571397"/>
            <a:ext cx="1608162" cy="16081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a 3"/>
          <p:cNvGraphicFramePr>
            <a:graphicFrameLocks noGrp="1"/>
          </p:cNvGraphicFramePr>
          <p:nvPr>
            <p:extLst>
              <p:ext uri="{D42A27DB-BD31-4B8C-83A1-F6EECF244321}">
                <p14:modId xmlns:p14="http://schemas.microsoft.com/office/powerpoint/2010/main" val="3389295563"/>
              </p:ext>
            </p:extLst>
          </p:nvPr>
        </p:nvGraphicFramePr>
        <p:xfrm>
          <a:off x="827584" y="2204864"/>
          <a:ext cx="7543800" cy="2475792"/>
        </p:xfrm>
        <a:graphic>
          <a:graphicData uri="http://schemas.openxmlformats.org/drawingml/2006/table">
            <a:tbl>
              <a:tblPr>
                <a:tableStyleId>{5C22544A-7EE6-4342-B048-85BDC9FD1C3A}</a:tableStyleId>
              </a:tblPr>
              <a:tblGrid>
                <a:gridCol w="2053696"/>
                <a:gridCol w="2194955"/>
                <a:gridCol w="1423461"/>
                <a:gridCol w="839407"/>
                <a:gridCol w="1032281"/>
              </a:tblGrid>
              <a:tr h="425562">
                <a:tc>
                  <a:txBody>
                    <a:bodyPr/>
                    <a:lstStyle/>
                    <a:p>
                      <a:pPr algn="ctr" rtl="0" fontAlgn="ctr"/>
                      <a:r>
                        <a:rPr lang="es-CL" sz="1400" b="1" u="none" strike="noStrike" dirty="0">
                          <a:effectLst/>
                        </a:rPr>
                        <a:t>ITEM</a:t>
                      </a:r>
                      <a:endParaRPr lang="es-CL" sz="1400" b="1" i="0" u="none" strike="noStrike" dirty="0">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L" sz="1400" b="1" u="none" strike="noStrike" dirty="0">
                          <a:effectLst/>
                        </a:rPr>
                        <a:t>TOPE MAXIMO</a:t>
                      </a:r>
                      <a:endParaRPr lang="es-CL" sz="1400" b="1" i="0" u="none" strike="noStrike" dirty="0">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L" sz="1400" b="1" u="none" strike="noStrike" dirty="0">
                          <a:effectLst/>
                        </a:rPr>
                        <a:t>SOLICITADO AL F.N.D.R</a:t>
                      </a:r>
                      <a:endParaRPr lang="es-CL" sz="1400" b="1" i="0" u="none" strike="noStrike" dirty="0">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L" sz="1400" b="1" u="none" strike="noStrike" dirty="0">
                          <a:effectLst/>
                        </a:rPr>
                        <a:t>%</a:t>
                      </a:r>
                      <a:endParaRPr lang="es-CL" sz="1400" b="1" i="0" u="none" strike="noStrike" dirty="0">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L" sz="1400" b="1" u="none" strike="noStrike" dirty="0">
                          <a:effectLst/>
                        </a:rPr>
                        <a:t>VERIFICADOR TOPES</a:t>
                      </a:r>
                      <a:endParaRPr lang="es-CL" sz="1400" b="1" i="0" u="none" strike="noStrike" dirty="0">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5016">
                <a:tc>
                  <a:txBody>
                    <a:bodyPr/>
                    <a:lstStyle/>
                    <a:p>
                      <a:pPr algn="ctr" rtl="0" fontAlgn="ctr"/>
                      <a:r>
                        <a:rPr lang="es-CL" sz="1400" b="1" u="none" strike="noStrike" dirty="0">
                          <a:effectLst/>
                        </a:rPr>
                        <a:t>COSTO HONORARIOS</a:t>
                      </a:r>
                      <a:endParaRPr lang="es-CL" sz="1400" b="1" i="0" u="none" strike="noStrike" dirty="0">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s-CL" sz="1400" u="none" strike="noStrike" dirty="0">
                          <a:effectLst/>
                        </a:rPr>
                        <a:t>                                  1.200.000 </a:t>
                      </a:r>
                      <a:endParaRPr lang="es-CL" sz="1400" b="0" i="0" u="none" strike="noStrike" dirty="0">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s-CL" sz="1500" u="none" strike="noStrike" dirty="0">
                          <a:effectLst/>
                        </a:rPr>
                        <a:t>3.000.000</a:t>
                      </a:r>
                      <a:endParaRPr lang="es-CL" sz="1500" b="0" i="0" u="none" strike="noStrike" dirty="0">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ctr"/>
                      <a:r>
                        <a:rPr lang="es-CL" sz="1500" u="none" strike="noStrike">
                          <a:effectLst/>
                        </a:rPr>
                        <a:t>8,00%</a:t>
                      </a:r>
                      <a:endParaRPr lang="es-CL" sz="1500" b="0" i="0" u="none" strike="noStrike">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L" sz="1200" u="none" strike="noStrike" dirty="0">
                          <a:effectLst/>
                        </a:rPr>
                        <a:t>FALSO</a:t>
                      </a:r>
                      <a:endParaRPr lang="es-CL" sz="1200" b="0" i="0" u="none" strike="noStrike" dirty="0">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342406">
                <a:tc>
                  <a:txBody>
                    <a:bodyPr/>
                    <a:lstStyle/>
                    <a:p>
                      <a:pPr algn="ctr" rtl="0" fontAlgn="ctr"/>
                      <a:r>
                        <a:rPr lang="es-CL" sz="1400" b="1" u="none" strike="noStrike" dirty="0">
                          <a:effectLst/>
                        </a:rPr>
                        <a:t>INVERSION</a:t>
                      </a:r>
                      <a:endParaRPr lang="es-CL" sz="1400" b="1" i="0" u="none" strike="noStrike" dirty="0">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s-CL" sz="1400" u="none" strike="noStrike">
                          <a:effectLst/>
                        </a:rPr>
                        <a:t>                                  6.000.000 </a:t>
                      </a:r>
                      <a:endParaRPr lang="es-CL" sz="1400" b="0" i="0" u="none" strike="noStrike">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s-CL" sz="1500" u="none" strike="noStrike" dirty="0">
                          <a:effectLst/>
                        </a:rPr>
                        <a:t>4.500.000</a:t>
                      </a:r>
                      <a:endParaRPr lang="es-CL" sz="1500" b="0" i="0" u="none" strike="noStrike" dirty="0">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s-CL" sz="1500" u="none" strike="noStrike">
                          <a:effectLst/>
                        </a:rPr>
                        <a:t>40,00%</a:t>
                      </a:r>
                      <a:endParaRPr lang="es-CL" sz="1500" b="0" i="0" u="none" strike="noStrike">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L" sz="1200" u="none" strike="noStrike">
                          <a:effectLst/>
                        </a:rPr>
                        <a:t>VERDADERO</a:t>
                      </a:r>
                      <a:endParaRPr lang="es-CL" sz="1200" b="0" i="0" u="none" strike="noStrike">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3168">
                <a:tc>
                  <a:txBody>
                    <a:bodyPr/>
                    <a:lstStyle/>
                    <a:p>
                      <a:pPr algn="ctr" rtl="0" fontAlgn="ctr"/>
                      <a:r>
                        <a:rPr lang="es-CL" sz="1400" b="1" u="none" strike="noStrike" dirty="0">
                          <a:effectLst/>
                        </a:rPr>
                        <a:t>GASTOS OPERACIONALES</a:t>
                      </a:r>
                      <a:endParaRPr lang="es-CL" sz="1400" b="1" i="0" u="none" strike="noStrike" dirty="0">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s-CL" sz="1400" u="none" strike="noStrike">
                          <a:effectLst/>
                        </a:rPr>
                        <a:t>                               10.500.000 </a:t>
                      </a:r>
                      <a:endParaRPr lang="es-CL" sz="1400" b="0" i="0" u="none" strike="noStrike">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s-CL" sz="1500" u="none" strike="noStrike" dirty="0">
                          <a:effectLst/>
                        </a:rPr>
                        <a:t>9.100.000</a:t>
                      </a:r>
                      <a:endParaRPr lang="es-CL" sz="1500" b="0" i="0" u="none" strike="noStrike" dirty="0">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s-CL" sz="1500" u="none" strike="noStrike">
                          <a:effectLst/>
                        </a:rPr>
                        <a:t>70,00%</a:t>
                      </a:r>
                      <a:endParaRPr lang="es-CL" sz="1500" b="0" i="0" u="none" strike="noStrike">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L" sz="1200" u="none" strike="noStrike">
                          <a:effectLst/>
                        </a:rPr>
                        <a:t>VERDADERO</a:t>
                      </a:r>
                      <a:endParaRPr lang="es-CL" sz="1200" b="0" i="0" u="none" strike="noStrike">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5562">
                <a:tc>
                  <a:txBody>
                    <a:bodyPr/>
                    <a:lstStyle/>
                    <a:p>
                      <a:pPr algn="ctr" rtl="0" fontAlgn="ctr"/>
                      <a:r>
                        <a:rPr lang="es-CL" sz="1400" b="1" u="none" strike="noStrike" dirty="0">
                          <a:effectLst/>
                        </a:rPr>
                        <a:t>DIFUSION DE LA ACTIVIDAD (mínimo 1%)</a:t>
                      </a:r>
                      <a:endParaRPr lang="es-CL" sz="1400" b="1" i="0" u="none" strike="noStrike" dirty="0">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s-CL" sz="1400" u="none" strike="noStrike">
                          <a:effectLst/>
                        </a:rPr>
                        <a:t>                                     450.000 </a:t>
                      </a:r>
                      <a:endParaRPr lang="es-CL" sz="1400" b="0" i="0" u="none" strike="noStrike">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s-CL" sz="1500" u="none" strike="noStrike" dirty="0">
                          <a:effectLst/>
                        </a:rPr>
                        <a:t>500.000</a:t>
                      </a:r>
                      <a:endParaRPr lang="es-CL" sz="1500" b="0" i="0" u="none" strike="noStrike" dirty="0">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rtl="0" fontAlgn="ctr"/>
                      <a:r>
                        <a:rPr lang="es-CL" sz="1500" u="none" strike="noStrike" dirty="0">
                          <a:effectLst/>
                        </a:rPr>
                        <a:t>3,00%</a:t>
                      </a:r>
                      <a:endParaRPr lang="es-CL" sz="1500" b="0" i="0" u="none" strike="noStrike" dirty="0">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CL" sz="1200" u="none" strike="noStrike" dirty="0">
                          <a:effectLst/>
                        </a:rPr>
                        <a:t>FALSO</a:t>
                      </a:r>
                      <a:endParaRPr lang="es-CL" sz="1200" b="0" i="0" u="none" strike="noStrike" dirty="0">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52728">
                <a:tc>
                  <a:txBody>
                    <a:bodyPr/>
                    <a:lstStyle/>
                    <a:p>
                      <a:pPr algn="ctr" rtl="0" fontAlgn="ctr"/>
                      <a:r>
                        <a:rPr lang="es-CL" sz="1400" u="none" strike="noStrike" dirty="0">
                          <a:effectLst/>
                        </a:rPr>
                        <a:t> </a:t>
                      </a:r>
                      <a:endParaRPr lang="es-CL" sz="1400" b="1" i="0" u="none" strike="noStrike" dirty="0">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L" sz="1400" b="1" u="none" strike="noStrike" dirty="0">
                          <a:effectLst/>
                        </a:rPr>
                        <a:t>TOTAL DISTRIBUCION</a:t>
                      </a:r>
                      <a:endParaRPr lang="es-CL" sz="1400" b="1" i="0" u="none" strike="noStrike" dirty="0">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s-CL" sz="1500" u="none" strike="noStrike" dirty="0">
                          <a:effectLst/>
                        </a:rPr>
                        <a:t>17.100.000</a:t>
                      </a:r>
                      <a:endParaRPr lang="es-CL" sz="1500" b="1" i="0" u="none" strike="noStrike" dirty="0">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s-CL" sz="1500" u="none" strike="noStrike" dirty="0">
                          <a:effectLst/>
                        </a:rPr>
                        <a:t> </a:t>
                      </a:r>
                      <a:endParaRPr lang="es-CL" sz="1500" b="1" i="0" u="none" strike="noStrike" dirty="0">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L" sz="1200" b="0" i="0" u="none" strike="noStrike">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2728">
                <a:tc>
                  <a:txBody>
                    <a:bodyPr/>
                    <a:lstStyle/>
                    <a:p>
                      <a:pPr algn="ctr" rtl="0" fontAlgn="ctr"/>
                      <a:endParaRPr lang="es-CL" sz="1400" b="1" i="0" u="none" strike="noStrike">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CL" sz="1000" b="1" u="none" strike="noStrike" dirty="0">
                          <a:effectLst/>
                        </a:rPr>
                        <a:t>MONTO TOTAL SOLICITADO AL FNDR</a:t>
                      </a:r>
                      <a:endParaRPr lang="es-CL" sz="1000" b="1" i="0" u="none" strike="noStrike" dirty="0">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s-CL" sz="1500" u="none" strike="noStrike" dirty="0">
                          <a:effectLst/>
                        </a:rPr>
                        <a:t>15.000.000</a:t>
                      </a:r>
                      <a:endParaRPr lang="es-CL" sz="1500" b="1" i="0" u="none" strike="noStrike" dirty="0">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endParaRPr lang="es-CL" sz="1500" b="1" i="0" u="none" strike="noStrike" dirty="0">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endParaRPr lang="es-CL" sz="1200" b="0" i="0" u="none" strike="noStrike" dirty="0">
                        <a:solidFill>
                          <a:srgbClr val="000000"/>
                        </a:solidFill>
                        <a:effectLst/>
                        <a:latin typeface="Calibri" panose="020F0502020204030204" pitchFamily="34" charset="0"/>
                      </a:endParaRPr>
                    </a:p>
                  </a:txBody>
                  <a:tcPr marL="8153" marR="8153" marT="815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CuadroTexto 4"/>
          <p:cNvSpPr txBox="1"/>
          <p:nvPr/>
        </p:nvSpPr>
        <p:spPr>
          <a:xfrm>
            <a:off x="1547664" y="980728"/>
            <a:ext cx="5293767" cy="461665"/>
          </a:xfrm>
          <a:prstGeom prst="rect">
            <a:avLst/>
          </a:prstGeom>
          <a:noFill/>
        </p:spPr>
        <p:txBody>
          <a:bodyPr wrap="square" rtlCol="0">
            <a:spAutoFit/>
          </a:bodyPr>
          <a:lstStyle/>
          <a:p>
            <a:r>
              <a:rPr lang="es-ES_tradnl" sz="2400" b="1" spc="-50" dirty="0">
                <a:latin typeface="Verdana" panose="020B0604030504040204" pitchFamily="34" charset="0"/>
                <a:ea typeface="Verdana" panose="020B0604030504040204" pitchFamily="34" charset="0"/>
                <a:cs typeface="Verdana" panose="020B0604030504040204" pitchFamily="34" charset="0"/>
              </a:rPr>
              <a:t>Que pasa si excedo el tope??</a:t>
            </a:r>
            <a:endParaRPr lang="es-CL" sz="2400" b="1" spc="-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007415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5536" y="620688"/>
            <a:ext cx="7920880" cy="5760640"/>
          </a:xfrm>
        </p:spPr>
        <p:txBody>
          <a:bodyPr>
            <a:noAutofit/>
          </a:bodyPr>
          <a:lstStyle/>
          <a:p>
            <a:pPr marL="0" lvl="0" indent="0">
              <a:buNone/>
            </a:pPr>
            <a:r>
              <a:rPr lang="es-CL" sz="1600" b="1" dirty="0" smtClean="0">
                <a:latin typeface="Verdana" panose="020B0604030504040204" pitchFamily="34" charset="0"/>
                <a:ea typeface="Verdana" panose="020B0604030504040204" pitchFamily="34" charset="0"/>
                <a:cs typeface="Verdana" panose="020B0604030504040204" pitchFamily="34" charset="0"/>
              </a:rPr>
              <a:t>  </a:t>
            </a:r>
          </a:p>
          <a:p>
            <a:pPr marL="0" lvl="0" indent="0">
              <a:buNone/>
            </a:pPr>
            <a:r>
              <a:rPr lang="es-CL" sz="2800" b="1" dirty="0">
                <a:solidFill>
                  <a:schemeClr val="tx1"/>
                </a:solidFill>
                <a:latin typeface="Verdana" panose="020B0604030504040204" pitchFamily="34" charset="0"/>
                <a:ea typeface="Verdana" panose="020B0604030504040204" pitchFamily="34" charset="0"/>
                <a:cs typeface="Verdana" panose="020B0604030504040204" pitchFamily="34" charset="0"/>
              </a:rPr>
              <a:t>¿</a:t>
            </a:r>
            <a:r>
              <a:rPr lang="es-CL" sz="2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Quiénes no podrán postular?</a:t>
            </a:r>
            <a:endParaRPr lang="es-CL" dirty="0">
              <a:solidFill>
                <a:schemeClr val="tx1"/>
              </a:solidFill>
              <a:latin typeface="Calibri" panose="020F0502020204030204" pitchFamily="34" charset="0"/>
            </a:endParaRPr>
          </a:p>
          <a:p>
            <a:pPr algn="just"/>
            <a:r>
              <a:rPr lang="es-CL" sz="2800" b="1" dirty="0">
                <a:latin typeface="Verdana" panose="020B0604030504040204" pitchFamily="34" charset="0"/>
                <a:ea typeface="Verdana" panose="020B0604030504040204" pitchFamily="34" charset="0"/>
                <a:cs typeface="Verdana" panose="020B0604030504040204" pitchFamily="34" charset="0"/>
              </a:rPr>
              <a:t> </a:t>
            </a:r>
            <a:endParaRPr lang="es-CL" sz="2800" b="1" dirty="0" smtClean="0">
              <a:latin typeface="Verdana" panose="020B0604030504040204" pitchFamily="34" charset="0"/>
              <a:ea typeface="Verdana" panose="020B0604030504040204" pitchFamily="34" charset="0"/>
              <a:cs typeface="Verdana" panose="020B0604030504040204" pitchFamily="34" charset="0"/>
            </a:endParaRPr>
          </a:p>
          <a:p>
            <a:pPr marL="342900" lvl="0" indent="-342900" algn="just">
              <a:lnSpc>
                <a:spcPct val="100000"/>
              </a:lnSpc>
              <a:spcBef>
                <a:spcPts val="0"/>
              </a:spcBef>
              <a:spcAft>
                <a:spcPts val="0"/>
              </a:spcAft>
              <a:buClrTx/>
              <a:buSzTx/>
              <a:buFont typeface="+mj-lt"/>
              <a:buAutoNum type="alphaLcParenR"/>
            </a:pPr>
            <a:r>
              <a:rPr lang="es-ES" sz="1800" dirty="0" smtClean="0">
                <a:solidFill>
                  <a:prstClr val="black"/>
                </a:solidFill>
                <a:latin typeface="Calibri Light" panose="020F0302020204030204" pitchFamily="34" charset="0"/>
                <a:ea typeface="Calibri" panose="020F0502020204030204" pitchFamily="34" charset="0"/>
              </a:rPr>
              <a:t>Aquellas </a:t>
            </a:r>
            <a:r>
              <a:rPr lang="es-ES" sz="1800" dirty="0">
                <a:solidFill>
                  <a:prstClr val="black"/>
                </a:solidFill>
                <a:latin typeface="Calibri Light" panose="020F0302020204030204" pitchFamily="34" charset="0"/>
                <a:ea typeface="Calibri" panose="020F0502020204030204" pitchFamily="34" charset="0"/>
              </a:rPr>
              <a:t>entidades que al cierre del proceso de postulación mantengan rendiciones de cuenta pendientes y/o en procesos judiciales con el Gobierno Regional. </a:t>
            </a:r>
            <a:r>
              <a:rPr lang="es-CL" sz="1800" b="1" dirty="0">
                <a:solidFill>
                  <a:prstClr val="black"/>
                </a:solidFill>
                <a:latin typeface="Calibri Light" panose="020F0302020204030204" pitchFamily="34" charset="0"/>
                <a:ea typeface="Calibri" panose="020F0502020204030204" pitchFamily="34" charset="0"/>
                <a:cs typeface="Times New Roman" panose="02020603050405020304" pitchFamily="18" charset="0"/>
              </a:rPr>
              <a:t> </a:t>
            </a:r>
            <a:endParaRPr lang="es-CL" sz="1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0000"/>
              </a:lnSpc>
              <a:spcBef>
                <a:spcPts val="0"/>
              </a:spcBef>
              <a:spcAft>
                <a:spcPts val="0"/>
              </a:spcAft>
              <a:buClrTx/>
              <a:buSzTx/>
              <a:buFont typeface="+mj-lt"/>
              <a:buAutoNum type="alphaLcParenR"/>
            </a:pPr>
            <a:r>
              <a:rPr lang="es-ES" sz="1800" dirty="0" smtClean="0">
                <a:solidFill>
                  <a:prstClr val="black"/>
                </a:solidFill>
                <a:latin typeface="Calibri Light" panose="020F0302020204030204" pitchFamily="34" charset="0"/>
                <a:ea typeface="Calibri" panose="020F0502020204030204" pitchFamily="34" charset="0"/>
                <a:cs typeface="Times New Roman" panose="02020603050405020304" pitchFamily="18" charset="0"/>
              </a:rPr>
              <a:t>Aquellas </a:t>
            </a:r>
            <a:r>
              <a:rPr lang="es-ES" sz="1800" dirty="0">
                <a:solidFill>
                  <a:prstClr val="black"/>
                </a:solidFill>
                <a:latin typeface="Calibri Light" panose="020F0302020204030204" pitchFamily="34" charset="0"/>
                <a:ea typeface="Calibri" panose="020F0502020204030204" pitchFamily="34" charset="0"/>
                <a:cs typeface="Times New Roman" panose="02020603050405020304" pitchFamily="18" charset="0"/>
              </a:rPr>
              <a:t>entidades privadas en cuyos estatutos figuren como directores y/o administradores personas que mantengan litigios pendientes con el Gobierno Regional.</a:t>
            </a:r>
          </a:p>
          <a:p>
            <a:pPr marL="342900" lvl="0" indent="-342900" algn="just">
              <a:lnSpc>
                <a:spcPct val="100000"/>
              </a:lnSpc>
              <a:spcBef>
                <a:spcPts val="0"/>
              </a:spcBef>
              <a:spcAft>
                <a:spcPts val="0"/>
              </a:spcAft>
              <a:buClrTx/>
              <a:buSzTx/>
              <a:buFont typeface="+mj-lt"/>
              <a:buAutoNum type="alphaLcParenR"/>
            </a:pPr>
            <a:r>
              <a:rPr lang="es-ES" sz="1800" dirty="0">
                <a:solidFill>
                  <a:prstClr val="black"/>
                </a:solidFill>
                <a:latin typeface="Calibri Light" panose="020F0302020204030204" pitchFamily="34" charset="0"/>
                <a:ea typeface="Calibri" panose="020F0502020204030204" pitchFamily="34" charset="0"/>
                <a:cs typeface="Times New Roman" panose="02020603050405020304" pitchFamily="18" charset="0"/>
              </a:rPr>
              <a:t>Aquellas entidades cuya existencia legal se extinga en el plazo propuesto para la ejecución del proyecto.</a:t>
            </a:r>
          </a:p>
          <a:p>
            <a:pPr marL="342900" lvl="0" indent="-342900" algn="just">
              <a:lnSpc>
                <a:spcPct val="100000"/>
              </a:lnSpc>
              <a:spcBef>
                <a:spcPts val="0"/>
              </a:spcBef>
              <a:spcAft>
                <a:spcPts val="0"/>
              </a:spcAft>
              <a:buClrTx/>
              <a:buSzTx/>
              <a:buFont typeface="+mj-lt"/>
              <a:buAutoNum type="alphaLcParenR"/>
            </a:pPr>
            <a:r>
              <a:rPr lang="es-ES" sz="1800" dirty="0">
                <a:solidFill>
                  <a:prstClr val="black"/>
                </a:solidFill>
                <a:latin typeface="Calibri Light" panose="020F0302020204030204" pitchFamily="34" charset="0"/>
                <a:ea typeface="Calibri" panose="020F0502020204030204" pitchFamily="34" charset="0"/>
                <a:cs typeface="Times New Roman" panose="02020603050405020304" pitchFamily="18" charset="0"/>
              </a:rPr>
              <a:t>Aquellas entidades que al momento del concurso les afecte cualquier inhabilidad legal, judicial o administrativa para contratar con el Gobierno Regional y/o sus organismos o programas dependientes.</a:t>
            </a:r>
          </a:p>
          <a:p>
            <a:pPr marL="342900" lvl="0" indent="-342900" algn="just">
              <a:lnSpc>
                <a:spcPct val="100000"/>
              </a:lnSpc>
              <a:spcBef>
                <a:spcPts val="0"/>
              </a:spcBef>
              <a:spcAft>
                <a:spcPts val="0"/>
              </a:spcAft>
              <a:buClrTx/>
              <a:buSzTx/>
              <a:buFont typeface="+mj-lt"/>
              <a:buAutoNum type="alphaLcParenR"/>
            </a:pPr>
            <a:endParaRPr lang="es-CL" sz="1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buNone/>
            </a:pPr>
            <a:endParaRPr lang="es-CL" sz="1600" b="1" dirty="0">
              <a:latin typeface="Verdana" panose="020B0604030504040204" pitchFamily="34" charset="0"/>
              <a:ea typeface="Verdana" panose="020B0604030504040204" pitchFamily="34" charset="0"/>
              <a:cs typeface="Verdana" panose="020B0604030504040204" pitchFamily="34" charset="0"/>
            </a:endParaRPr>
          </a:p>
          <a:p>
            <a:pPr marL="358775" indent="0">
              <a:buFont typeface="Arial" panose="020B0604020202020204" pitchFamily="34" charset="0"/>
              <a:buNone/>
            </a:pPr>
            <a:endParaRPr lang="es-ES" sz="1600" dirty="0"/>
          </a:p>
          <a:p>
            <a:pPr marL="0" lvl="0" indent="0" algn="just">
              <a:buNone/>
            </a:pPr>
            <a:endParaRPr lang="es-CL" sz="1600" dirty="0">
              <a:latin typeface="Calibri" panose="020F0502020204030204" pitchFamily="34" charset="0"/>
            </a:endParaRPr>
          </a:p>
          <a:p>
            <a:pPr marL="0" lvl="0" indent="0" algn="just">
              <a:buNone/>
            </a:pPr>
            <a:endParaRPr lang="es-CL" sz="1600" dirty="0">
              <a:latin typeface="Calibri" panose="020F0502020204030204" pitchFamily="34" charset="0"/>
            </a:endParaRPr>
          </a:p>
          <a:p>
            <a:endParaRPr lang="es-CL" sz="1600" dirty="0"/>
          </a:p>
        </p:txBody>
      </p:sp>
      <p:pic>
        <p:nvPicPr>
          <p:cNvPr id="4" name="Imagen 3"/>
          <p:cNvPicPr/>
          <p:nvPr/>
        </p:nvPicPr>
        <p:blipFill>
          <a:blip r:embed="rId2" cstate="print">
            <a:extLst>
              <a:ext uri="{28A0092B-C50C-407E-A947-70E740481C1C}">
                <a14:useLocalDpi xmlns:a14="http://schemas.microsoft.com/office/drawing/2010/main" val="0"/>
              </a:ext>
            </a:extLst>
          </a:blip>
          <a:stretch>
            <a:fillRect/>
          </a:stretch>
        </p:blipFill>
        <p:spPr>
          <a:xfrm>
            <a:off x="7308304" y="260648"/>
            <a:ext cx="1228725" cy="1451610"/>
          </a:xfrm>
          <a:prstGeom prst="rect">
            <a:avLst/>
          </a:prstGeom>
        </p:spPr>
      </p:pic>
    </p:spTree>
    <p:extLst>
      <p:ext uri="{BB962C8B-B14F-4D97-AF65-F5344CB8AC3E}">
        <p14:creationId xmlns:p14="http://schemas.microsoft.com/office/powerpoint/2010/main" val="16301851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620688"/>
            <a:ext cx="7543800" cy="756633"/>
          </a:xfrm>
        </p:spPr>
        <p:txBody>
          <a:bodyPr>
            <a:noAutofit/>
          </a:bodyPr>
          <a:lstStyle/>
          <a:p>
            <a:pPr lvl="0"/>
            <a:r>
              <a:rPr lang="es-CL" sz="32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Etapas y Plazos de postulación</a:t>
            </a:r>
            <a:endParaRPr lang="es-ES" sz="3200" dirty="0">
              <a:solidFill>
                <a:schemeClr val="tx1"/>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82079623"/>
              </p:ext>
            </p:extLst>
          </p:nvPr>
        </p:nvGraphicFramePr>
        <p:xfrm>
          <a:off x="827584" y="1700808"/>
          <a:ext cx="7543800" cy="4099560"/>
        </p:xfrm>
        <a:graphic>
          <a:graphicData uri="http://schemas.openxmlformats.org/drawingml/2006/table">
            <a:tbl>
              <a:tblPr firstRow="1" bandRow="1">
                <a:tableStyleId>{5C22544A-7EE6-4342-B048-85BDC9FD1C3A}</a:tableStyleId>
              </a:tblPr>
              <a:tblGrid>
                <a:gridCol w="1229395"/>
                <a:gridCol w="3240360"/>
                <a:gridCol w="3074045"/>
              </a:tblGrid>
              <a:tr h="228263">
                <a:tc>
                  <a:txBody>
                    <a:bodyPr/>
                    <a:lstStyle/>
                    <a:p>
                      <a:r>
                        <a:rPr lang="es-ES_tradnl" sz="1100" dirty="0" smtClean="0"/>
                        <a:t>ETAPAS </a:t>
                      </a:r>
                      <a:endParaRPr lang="es-ES" sz="1100" dirty="0"/>
                    </a:p>
                  </a:txBody>
                  <a:tcPr/>
                </a:tc>
                <a:tc>
                  <a:txBody>
                    <a:bodyPr/>
                    <a:lstStyle/>
                    <a:p>
                      <a:r>
                        <a:rPr lang="es-ES_tradnl" sz="1100" dirty="0" smtClean="0"/>
                        <a:t>ACTIVIDAD</a:t>
                      </a:r>
                      <a:endParaRPr lang="es-ES" sz="1100" dirty="0"/>
                    </a:p>
                  </a:txBody>
                  <a:tcPr/>
                </a:tc>
                <a:tc>
                  <a:txBody>
                    <a:bodyPr/>
                    <a:lstStyle/>
                    <a:p>
                      <a:r>
                        <a:rPr lang="es-ES_tradnl" sz="1100" dirty="0" smtClean="0"/>
                        <a:t>PLAZOS</a:t>
                      </a:r>
                      <a:endParaRPr lang="es-ES" sz="1100" dirty="0"/>
                    </a:p>
                  </a:txBody>
                  <a:tcPr/>
                </a:tc>
              </a:tr>
              <a:tr h="370840">
                <a:tc rowSpan="2">
                  <a:txBody>
                    <a:bodyPr/>
                    <a:lstStyle/>
                    <a:p>
                      <a:endParaRPr lang="es-ES_tradnl" sz="1100" b="1" dirty="0" smtClean="0"/>
                    </a:p>
                    <a:p>
                      <a:endParaRPr lang="es-ES_tradnl" sz="1100" b="1" dirty="0" smtClean="0"/>
                    </a:p>
                    <a:p>
                      <a:r>
                        <a:rPr lang="es-ES_tradnl" sz="1100" b="1" dirty="0" smtClean="0"/>
                        <a:t>DIFUSIÓN</a:t>
                      </a:r>
                      <a:endParaRPr lang="es-ES" sz="1100" b="1" dirty="0"/>
                    </a:p>
                  </a:txBody>
                  <a:tcPr/>
                </a:tc>
                <a:tc>
                  <a:txBody>
                    <a:bodyPr/>
                    <a:lstStyle/>
                    <a:p>
                      <a:r>
                        <a:rPr lang="es-ES_tradnl" sz="1100" dirty="0" smtClean="0"/>
                        <a:t>Disponibilidad de Instructivo</a:t>
                      </a:r>
                      <a:r>
                        <a:rPr lang="es-ES_tradnl" sz="1100" baseline="0" dirty="0" smtClean="0"/>
                        <a:t> en www.goremagallanes.cl</a:t>
                      </a:r>
                      <a:endParaRPr lang="es-ES" sz="1100" dirty="0"/>
                    </a:p>
                  </a:txBody>
                  <a:tcPr/>
                </a:tc>
                <a:tc>
                  <a:txBody>
                    <a:bodyPr/>
                    <a:lstStyle/>
                    <a:p>
                      <a:r>
                        <a:rPr lang="es-ES_tradnl" sz="1100" dirty="0" smtClean="0"/>
                        <a:t>20</a:t>
                      </a:r>
                      <a:r>
                        <a:rPr lang="es-ES_tradnl" sz="1100" baseline="0" dirty="0" smtClean="0"/>
                        <a:t> días corridos a partir de la total tramitación de la presente resolución.</a:t>
                      </a:r>
                      <a:endParaRPr lang="es-ES" sz="1100" dirty="0"/>
                    </a:p>
                  </a:txBody>
                  <a:tcPr/>
                </a:tc>
              </a:tr>
              <a:tr h="370840">
                <a:tc vMerge="1">
                  <a:txBody>
                    <a:bodyPr/>
                    <a:lstStyle/>
                    <a:p>
                      <a:endParaRPr lang="es-ES" sz="1400" dirty="0"/>
                    </a:p>
                  </a:txBody>
                  <a:tcPr/>
                </a:tc>
                <a:tc>
                  <a:txBody>
                    <a:bodyPr/>
                    <a:lstStyle/>
                    <a:p>
                      <a:r>
                        <a:rPr lang="es-ES_tradnl" sz="1100" dirty="0" smtClean="0"/>
                        <a:t>Consultas Electrónicas</a:t>
                      </a:r>
                      <a:endParaRPr lang="es-ES" sz="1100" dirty="0"/>
                    </a:p>
                  </a:txBody>
                  <a:tcPr/>
                </a:tc>
                <a:tc>
                  <a:txBody>
                    <a:bodyPr/>
                    <a:lstStyle/>
                    <a:p>
                      <a:r>
                        <a:rPr lang="es-ES_tradnl" sz="1100" dirty="0" smtClean="0"/>
                        <a:t>Hasta 4 días antes del cierre de las postulaciones al correo </a:t>
                      </a:r>
                      <a:r>
                        <a:rPr lang="es-ES_tradnl" sz="1100" dirty="0" smtClean="0">
                          <a:hlinkClick r:id="rId2"/>
                        </a:rPr>
                        <a:t>cultura2016@goremagallanes.cl</a:t>
                      </a:r>
                      <a:r>
                        <a:rPr lang="es-ES_tradnl" sz="1100" dirty="0" smtClean="0"/>
                        <a:t> </a:t>
                      </a:r>
                      <a:endParaRPr lang="es-ES" sz="1100" dirty="0"/>
                    </a:p>
                  </a:txBody>
                  <a:tcPr/>
                </a:tc>
              </a:tr>
              <a:tr h="370840">
                <a:tc>
                  <a:txBody>
                    <a:bodyPr/>
                    <a:lstStyle/>
                    <a:p>
                      <a:pPr marL="0" algn="l" defTabSz="914400" rtl="0" eaLnBrk="1" latinLnBrk="0" hangingPunct="1"/>
                      <a:r>
                        <a:rPr lang="es-ES_tradnl" sz="1100" b="1" kern="1200" dirty="0" smtClean="0">
                          <a:solidFill>
                            <a:schemeClr val="dk1"/>
                          </a:solidFill>
                          <a:latin typeface="+mn-lt"/>
                          <a:ea typeface="+mn-ea"/>
                          <a:cs typeface="+mn-cs"/>
                        </a:rPr>
                        <a:t>POSTULACIÓN</a:t>
                      </a:r>
                      <a:endParaRPr lang="es-ES" sz="1100" b="1" kern="1200" dirty="0">
                        <a:solidFill>
                          <a:schemeClr val="dk1"/>
                        </a:solidFill>
                        <a:latin typeface="+mn-lt"/>
                        <a:ea typeface="+mn-ea"/>
                        <a:cs typeface="+mn-cs"/>
                      </a:endParaRPr>
                    </a:p>
                  </a:txBody>
                  <a:tcPr/>
                </a:tc>
                <a:tc>
                  <a:txBody>
                    <a:bodyPr/>
                    <a:lstStyle/>
                    <a:p>
                      <a:r>
                        <a:rPr lang="es-ES_tradnl" sz="1100" dirty="0" smtClean="0"/>
                        <a:t>Presentación</a:t>
                      </a:r>
                      <a:r>
                        <a:rPr lang="es-ES_tradnl" sz="1100" baseline="0" dirty="0" smtClean="0"/>
                        <a:t> de iniciativas por parte de las Entidades Ejecutoras</a:t>
                      </a:r>
                      <a:endParaRPr lang="es-ES" sz="1100" dirty="0"/>
                    </a:p>
                  </a:txBody>
                  <a:tcPr/>
                </a:tc>
                <a:tc>
                  <a:txBody>
                    <a:bodyPr/>
                    <a:lstStyle/>
                    <a:p>
                      <a:r>
                        <a:rPr lang="es-ES_tradnl" sz="1100" dirty="0" smtClean="0"/>
                        <a:t>20 días corridos a contar de la publicación del Instructivo 2016.</a:t>
                      </a:r>
                      <a:endParaRPr lang="es-ES" sz="1100" dirty="0"/>
                    </a:p>
                  </a:txBody>
                  <a:tcPr/>
                </a:tc>
              </a:tr>
              <a:tr h="370840">
                <a:tc rowSpan="4">
                  <a:txBody>
                    <a:bodyPr/>
                    <a:lstStyle/>
                    <a:p>
                      <a:endParaRPr lang="es-ES_tradnl" sz="1100" b="1" dirty="0" smtClean="0"/>
                    </a:p>
                    <a:p>
                      <a:endParaRPr lang="es-ES_tradnl" sz="1100" b="1" dirty="0" smtClean="0"/>
                    </a:p>
                    <a:p>
                      <a:endParaRPr lang="es-ES_tradnl" sz="1100" b="1" dirty="0" smtClean="0"/>
                    </a:p>
                    <a:p>
                      <a:endParaRPr lang="es-ES_tradnl" sz="1100" b="1" dirty="0" smtClean="0"/>
                    </a:p>
                    <a:p>
                      <a:r>
                        <a:rPr lang="es-ES_tradnl" sz="1100" b="1" dirty="0" smtClean="0"/>
                        <a:t>EVALUACIÓN </a:t>
                      </a:r>
                      <a:endParaRPr lang="es-ES" sz="1100" b="1" dirty="0"/>
                    </a:p>
                  </a:txBody>
                  <a:tcPr/>
                </a:tc>
                <a:tc>
                  <a:txBody>
                    <a:bodyPr/>
                    <a:lstStyle/>
                    <a:p>
                      <a:r>
                        <a:rPr lang="es-ES_tradnl" sz="1100" dirty="0" smtClean="0"/>
                        <a:t>Proceso</a:t>
                      </a:r>
                      <a:r>
                        <a:rPr lang="es-ES_tradnl" sz="1100" baseline="0" dirty="0" smtClean="0"/>
                        <a:t> de Aperturas de las Iniciativas</a:t>
                      </a:r>
                      <a:endParaRPr lang="es-ES" sz="1100" dirty="0"/>
                    </a:p>
                  </a:txBody>
                  <a:tcPr/>
                </a:tc>
                <a:tc>
                  <a:txBody>
                    <a:bodyPr/>
                    <a:lstStyle/>
                    <a:p>
                      <a:r>
                        <a:rPr lang="es-ES_tradnl" sz="1100" dirty="0" smtClean="0"/>
                        <a:t>5 días hábiles,</a:t>
                      </a:r>
                      <a:r>
                        <a:rPr lang="es-ES_tradnl" sz="1100" baseline="0" dirty="0" smtClean="0"/>
                        <a:t> contados desde el día posterior de la fecha de cierre de las postulaciones.</a:t>
                      </a:r>
                      <a:endParaRPr lang="es-ES" sz="1100" dirty="0"/>
                    </a:p>
                  </a:txBody>
                  <a:tcPr/>
                </a:tc>
              </a:tr>
              <a:tr h="370840">
                <a:tc vMerge="1">
                  <a:txBody>
                    <a:bodyPr/>
                    <a:lstStyle/>
                    <a:p>
                      <a:endParaRPr lang="es-ES" sz="1400" dirty="0"/>
                    </a:p>
                  </a:txBody>
                  <a:tcPr/>
                </a:tc>
                <a:tc>
                  <a:txBody>
                    <a:bodyPr/>
                    <a:lstStyle/>
                    <a:p>
                      <a:r>
                        <a:rPr lang="es-ES_tradnl" sz="1100" dirty="0" smtClean="0"/>
                        <a:t>Publicación</a:t>
                      </a:r>
                      <a:r>
                        <a:rPr lang="es-ES_tradnl" sz="1100" baseline="0" dirty="0" smtClean="0"/>
                        <a:t> de Inadmisibilidad (respecto del proceso de Apertura)</a:t>
                      </a:r>
                      <a:endParaRPr lang="es-ES" sz="1100" dirty="0"/>
                    </a:p>
                  </a:txBody>
                  <a:tcPr/>
                </a:tc>
                <a:tc>
                  <a:txBody>
                    <a:bodyPr/>
                    <a:lstStyle/>
                    <a:p>
                      <a:r>
                        <a:rPr lang="es-ES_tradnl" sz="1100" dirty="0" smtClean="0"/>
                        <a:t>5 días</a:t>
                      </a:r>
                      <a:r>
                        <a:rPr lang="es-ES_tradnl" sz="1100" baseline="0" dirty="0" smtClean="0"/>
                        <a:t> hábiles, posterior al término del Trabajo de la Comisión de Apertura.</a:t>
                      </a:r>
                      <a:endParaRPr lang="es-ES" sz="1100" dirty="0"/>
                    </a:p>
                  </a:txBody>
                  <a:tcPr/>
                </a:tc>
              </a:tr>
              <a:tr h="370840">
                <a:tc vMerge="1">
                  <a:txBody>
                    <a:bodyPr/>
                    <a:lstStyle/>
                    <a:p>
                      <a:endParaRPr lang="es-ES" sz="1400" dirty="0"/>
                    </a:p>
                  </a:txBody>
                  <a:tcPr/>
                </a:tc>
                <a:tc>
                  <a:txBody>
                    <a:bodyPr/>
                    <a:lstStyle/>
                    <a:p>
                      <a:r>
                        <a:rPr lang="es-ES_tradnl" sz="1100" dirty="0" smtClean="0"/>
                        <a:t>Proceso</a:t>
                      </a:r>
                      <a:r>
                        <a:rPr lang="es-ES_tradnl" sz="1100" baseline="0" dirty="0" smtClean="0"/>
                        <a:t> de Apelación.</a:t>
                      </a:r>
                      <a:endParaRPr lang="es-ES" sz="1100" dirty="0"/>
                    </a:p>
                  </a:txBody>
                  <a:tcPr/>
                </a:tc>
                <a:tc>
                  <a:txBody>
                    <a:bodyPr/>
                    <a:lstStyle/>
                    <a:p>
                      <a:r>
                        <a:rPr lang="es-ES_tradnl" sz="1100" dirty="0" smtClean="0"/>
                        <a:t>2 días hábiles</a:t>
                      </a:r>
                      <a:r>
                        <a:rPr lang="es-ES_tradnl" sz="1100" baseline="0" dirty="0" smtClean="0"/>
                        <a:t> a contar de la notificación de la observación.</a:t>
                      </a:r>
                      <a:endParaRPr lang="es-ES" sz="1100" dirty="0"/>
                    </a:p>
                  </a:txBody>
                  <a:tcPr/>
                </a:tc>
              </a:tr>
              <a:tr h="370840">
                <a:tc vMerge="1">
                  <a:txBody>
                    <a:bodyPr/>
                    <a:lstStyle/>
                    <a:p>
                      <a:endParaRPr lang="es-ES" sz="1400" dirty="0"/>
                    </a:p>
                  </a:txBody>
                  <a:tcPr/>
                </a:tc>
                <a:tc>
                  <a:txBody>
                    <a:bodyPr/>
                    <a:lstStyle/>
                    <a:p>
                      <a:r>
                        <a:rPr lang="es-ES_tradnl" sz="1100" dirty="0" smtClean="0"/>
                        <a:t>Proceso de evaluación</a:t>
                      </a:r>
                      <a:r>
                        <a:rPr lang="es-ES_tradnl" sz="1100" baseline="0" dirty="0" smtClean="0"/>
                        <a:t> de las iniciativas</a:t>
                      </a:r>
                      <a:endParaRPr lang="es-ES" sz="1100" dirty="0"/>
                    </a:p>
                  </a:txBody>
                  <a:tcPr/>
                </a:tc>
                <a:tc>
                  <a:txBody>
                    <a:bodyPr/>
                    <a:lstStyle/>
                    <a:p>
                      <a:r>
                        <a:rPr lang="es-ES_tradnl" sz="1100" dirty="0" smtClean="0"/>
                        <a:t>Por determinar según</a:t>
                      </a:r>
                      <a:r>
                        <a:rPr lang="es-ES_tradnl" sz="1100" baseline="0" dirty="0" smtClean="0"/>
                        <a:t> cantidad de iniciativas admisibles.</a:t>
                      </a:r>
                      <a:endParaRPr lang="es-ES" sz="1100" dirty="0"/>
                    </a:p>
                  </a:txBody>
                  <a:tcPr/>
                </a:tc>
              </a:tr>
              <a:tr h="370840">
                <a:tc rowSpan="2">
                  <a:txBody>
                    <a:bodyPr/>
                    <a:lstStyle/>
                    <a:p>
                      <a:r>
                        <a:rPr lang="es-ES_tradnl" sz="1100" b="1" dirty="0" smtClean="0"/>
                        <a:t>ASIGNACIÓN</a:t>
                      </a:r>
                      <a:endParaRPr lang="es-ES" sz="1100" b="1" dirty="0"/>
                    </a:p>
                  </a:txBody>
                  <a:tcPr/>
                </a:tc>
                <a:tc>
                  <a:txBody>
                    <a:bodyPr/>
                    <a:lstStyle/>
                    <a:p>
                      <a:r>
                        <a:rPr lang="es-ES_tradnl" sz="1100" dirty="0" smtClean="0"/>
                        <a:t>Aprobación</a:t>
                      </a:r>
                      <a:r>
                        <a:rPr lang="es-ES_tradnl" sz="1100" baseline="0" dirty="0" smtClean="0"/>
                        <a:t> por parte del CORE de las iniciativas</a:t>
                      </a:r>
                      <a:endParaRPr lang="es-ES" sz="1100" dirty="0"/>
                    </a:p>
                  </a:txBody>
                  <a:tcPr/>
                </a:tc>
                <a:tc>
                  <a:txBody>
                    <a:bodyPr/>
                    <a:lstStyle/>
                    <a:p>
                      <a:r>
                        <a:rPr lang="es-ES_tradnl" sz="1100" dirty="0" smtClean="0"/>
                        <a:t>Por determinar según normas de funcionamiento</a:t>
                      </a:r>
                      <a:r>
                        <a:rPr lang="es-ES_tradnl" sz="1100" baseline="0" dirty="0" smtClean="0"/>
                        <a:t> del CORE</a:t>
                      </a:r>
                      <a:endParaRPr lang="es-ES" sz="1100" dirty="0"/>
                    </a:p>
                  </a:txBody>
                  <a:tcPr/>
                </a:tc>
              </a:tr>
              <a:tr h="370840">
                <a:tc vMerge="1">
                  <a:txBody>
                    <a:bodyPr/>
                    <a:lstStyle/>
                    <a:p>
                      <a:endParaRPr lang="es-ES" sz="1400" dirty="0"/>
                    </a:p>
                  </a:txBody>
                  <a:tcPr/>
                </a:tc>
                <a:tc>
                  <a:txBody>
                    <a:bodyPr/>
                    <a:lstStyle/>
                    <a:p>
                      <a:r>
                        <a:rPr lang="es-ES_tradnl" sz="1100" dirty="0" smtClean="0"/>
                        <a:t>Firma de Convenios por parte de la institución</a:t>
                      </a:r>
                      <a:endParaRPr lang="es-ES" sz="1100" dirty="0"/>
                    </a:p>
                  </a:txBody>
                  <a:tcPr/>
                </a:tc>
                <a:tc>
                  <a:txBody>
                    <a:bodyPr/>
                    <a:lstStyle/>
                    <a:p>
                      <a:r>
                        <a:rPr lang="es-ES_tradnl" sz="1100" dirty="0" smtClean="0"/>
                        <a:t>Por determinar según</a:t>
                      </a:r>
                      <a:r>
                        <a:rPr lang="es-ES_tradnl" sz="1100" baseline="0" dirty="0" smtClean="0"/>
                        <a:t> normas de funcionamiento de la División de Análisis y Control de Gestión</a:t>
                      </a:r>
                      <a:endParaRPr lang="es-ES" sz="1100" dirty="0"/>
                    </a:p>
                  </a:txBody>
                  <a:tcPr/>
                </a:tc>
              </a:tr>
            </a:tbl>
          </a:graphicData>
        </a:graphic>
      </p:graphicFrame>
    </p:spTree>
    <p:extLst>
      <p:ext uri="{BB962C8B-B14F-4D97-AF65-F5344CB8AC3E}">
        <p14:creationId xmlns:p14="http://schemas.microsoft.com/office/powerpoint/2010/main" val="10188203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5536" y="116632"/>
            <a:ext cx="8401769" cy="6264696"/>
          </a:xfrm>
        </p:spPr>
        <p:txBody>
          <a:bodyPr>
            <a:noAutofit/>
          </a:bodyPr>
          <a:lstStyle/>
          <a:p>
            <a:pPr marL="0" lvl="0" indent="0" algn="ctr">
              <a:buNone/>
            </a:pPr>
            <a:r>
              <a:rPr lang="es-CL" sz="1600" b="1" dirty="0" smtClean="0">
                <a:latin typeface="Verdana" panose="020B0604030504040204" pitchFamily="34" charset="0"/>
                <a:ea typeface="Verdana" panose="020B0604030504040204" pitchFamily="34" charset="0"/>
                <a:cs typeface="Verdana" panose="020B0604030504040204" pitchFamily="34" charset="0"/>
              </a:rPr>
              <a:t>  </a:t>
            </a:r>
            <a:r>
              <a:rPr lang="es-CL" sz="2400" b="1" dirty="0" smtClean="0">
                <a:solidFill>
                  <a:schemeClr val="accent1">
                    <a:lumMod val="60000"/>
                    <a:lumOff val="40000"/>
                  </a:schemeClr>
                </a:solidFill>
                <a:latin typeface="Verdana" panose="020B0604030504040204" pitchFamily="34" charset="0"/>
                <a:ea typeface="Verdana" panose="020B0604030504040204" pitchFamily="34" charset="0"/>
                <a:cs typeface="Verdana" panose="020B0604030504040204" pitchFamily="34" charset="0"/>
              </a:rPr>
              <a:t>   </a:t>
            </a:r>
          </a:p>
          <a:p>
            <a:pPr marL="0" lvl="0" indent="0" algn="ctr">
              <a:buNone/>
            </a:pPr>
            <a:r>
              <a:rPr lang="es-CL" sz="2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¿Dónde </a:t>
            </a:r>
            <a:r>
              <a:rPr lang="es-CL" sz="2400" b="1" dirty="0">
                <a:solidFill>
                  <a:schemeClr val="tx1"/>
                </a:solidFill>
                <a:latin typeface="Verdana" panose="020B0604030504040204" pitchFamily="34" charset="0"/>
                <a:ea typeface="Verdana" panose="020B0604030504040204" pitchFamily="34" charset="0"/>
                <a:cs typeface="Verdana" panose="020B0604030504040204" pitchFamily="34" charset="0"/>
              </a:rPr>
              <a:t>entrego </a:t>
            </a:r>
            <a:r>
              <a:rPr lang="es-CL" sz="2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el formulario de postulación?</a:t>
            </a:r>
          </a:p>
          <a:p>
            <a:pPr marL="0" lvl="0" indent="0" algn="ctr">
              <a:buNone/>
            </a:pPr>
            <a:r>
              <a:rPr lang="es-CL" sz="2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Anexo Nº 1</a:t>
            </a:r>
            <a:endParaRPr lang="es-CL" sz="2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endParaRPr lang="es-CL" sz="2800" b="1"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s-CL" sz="2800" b="1" dirty="0">
              <a:latin typeface="Verdana" panose="020B0604030504040204" pitchFamily="34" charset="0"/>
              <a:ea typeface="Verdana" panose="020B0604030504040204" pitchFamily="34" charset="0"/>
              <a:cs typeface="Verdana" panose="020B0604030504040204" pitchFamily="34" charset="0"/>
            </a:endParaRPr>
          </a:p>
          <a:p>
            <a:pPr algn="just"/>
            <a:endParaRPr lang="es-CL" sz="2800" b="1" dirty="0" smtClean="0">
              <a:latin typeface="Verdana" panose="020B0604030504040204" pitchFamily="34" charset="0"/>
              <a:ea typeface="Verdana" panose="020B0604030504040204" pitchFamily="34" charset="0"/>
              <a:cs typeface="Verdana" panose="020B0604030504040204" pitchFamily="34" charset="0"/>
            </a:endParaRPr>
          </a:p>
          <a:p>
            <a:pPr marL="0" lvl="0" indent="0" algn="just" eaLnBrk="0" fontAlgn="base" hangingPunct="0">
              <a:lnSpc>
                <a:spcPct val="100000"/>
              </a:lnSpc>
              <a:spcBef>
                <a:spcPct val="0"/>
              </a:spcBef>
              <a:spcAft>
                <a:spcPct val="0"/>
              </a:spcAft>
              <a:buClrTx/>
              <a:buSzTx/>
              <a:buNone/>
            </a:pPr>
            <a:endParaRPr lang="es-CL" altLang="es-CL" sz="1600" dirty="0" smtClean="0">
              <a:solidFill>
                <a:prstClr val="black"/>
              </a:solidFill>
              <a:latin typeface="Arial" panose="020B0604020202020204" pitchFamily="34" charset="0"/>
            </a:endParaRPr>
          </a:p>
          <a:p>
            <a:pPr marL="342900" lvl="0" indent="-342900" algn="just">
              <a:lnSpc>
                <a:spcPct val="100000"/>
              </a:lnSpc>
              <a:spcBef>
                <a:spcPts val="0"/>
              </a:spcBef>
              <a:spcAft>
                <a:spcPts val="0"/>
              </a:spcAft>
              <a:buClrTx/>
              <a:buSzTx/>
              <a:buFont typeface="+mj-lt"/>
              <a:buAutoNum type="alphaLcParenR"/>
            </a:pPr>
            <a:endParaRPr lang="es-CL" sz="1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buNone/>
            </a:pPr>
            <a:endParaRPr lang="es-CL" sz="1600" b="1" dirty="0">
              <a:latin typeface="Verdana" panose="020B0604030504040204" pitchFamily="34" charset="0"/>
              <a:ea typeface="Verdana" panose="020B0604030504040204" pitchFamily="34" charset="0"/>
              <a:cs typeface="Verdana" panose="020B0604030504040204" pitchFamily="34" charset="0"/>
            </a:endParaRPr>
          </a:p>
          <a:p>
            <a:pPr marL="358775" indent="0">
              <a:buFont typeface="Arial" panose="020B0604020202020204" pitchFamily="34" charset="0"/>
              <a:buNone/>
            </a:pPr>
            <a:endParaRPr lang="es-ES" sz="1600" dirty="0"/>
          </a:p>
          <a:p>
            <a:pPr marL="0" lvl="0" indent="0" algn="just">
              <a:buNone/>
            </a:pPr>
            <a:endParaRPr lang="es-CL" sz="1600" dirty="0">
              <a:latin typeface="Calibri" panose="020F0502020204030204" pitchFamily="34" charset="0"/>
            </a:endParaRPr>
          </a:p>
          <a:p>
            <a:pPr marL="0" lvl="0" indent="0" algn="just">
              <a:buNone/>
            </a:pPr>
            <a:endParaRPr lang="es-CL" sz="1600" dirty="0">
              <a:latin typeface="Calibri" panose="020F0502020204030204" pitchFamily="34" charset="0"/>
            </a:endParaRPr>
          </a:p>
          <a:p>
            <a:endParaRPr lang="es-CL" sz="1600" dirty="0"/>
          </a:p>
        </p:txBody>
      </p:sp>
      <p:graphicFrame>
        <p:nvGraphicFramePr>
          <p:cNvPr id="5" name="Tabla 4"/>
          <p:cNvGraphicFramePr>
            <a:graphicFrameLocks noGrp="1"/>
          </p:cNvGraphicFramePr>
          <p:nvPr>
            <p:extLst>
              <p:ext uri="{D42A27DB-BD31-4B8C-83A1-F6EECF244321}">
                <p14:modId xmlns:p14="http://schemas.microsoft.com/office/powerpoint/2010/main" val="1512796318"/>
              </p:ext>
            </p:extLst>
          </p:nvPr>
        </p:nvGraphicFramePr>
        <p:xfrm>
          <a:off x="863848" y="2996952"/>
          <a:ext cx="6096000" cy="3089975"/>
        </p:xfrm>
        <a:graphic>
          <a:graphicData uri="http://schemas.openxmlformats.org/drawingml/2006/table">
            <a:tbl>
              <a:tblPr firstRow="1" bandRow="1">
                <a:tableStyleId>{5C22544A-7EE6-4342-B048-85BDC9FD1C3A}</a:tableStyleId>
              </a:tblPr>
              <a:tblGrid>
                <a:gridCol w="1835944"/>
                <a:gridCol w="4260056"/>
              </a:tblGrid>
              <a:tr h="370840">
                <a:tc>
                  <a:txBody>
                    <a:bodyPr/>
                    <a:lstStyle/>
                    <a:p>
                      <a:pPr algn="ctr">
                        <a:lnSpc>
                          <a:spcPct val="107000"/>
                        </a:lnSpc>
                        <a:spcAft>
                          <a:spcPts val="0"/>
                        </a:spcAft>
                      </a:pPr>
                      <a:r>
                        <a:rPr lang="es-CL" sz="1600" dirty="0">
                          <a:effectLst/>
                        </a:rPr>
                        <a:t>COMUNA</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600" dirty="0">
                          <a:effectLst/>
                        </a:rPr>
                        <a:t>DIRECCION</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gn="just">
                        <a:lnSpc>
                          <a:spcPct val="107000"/>
                        </a:lnSpc>
                        <a:spcAft>
                          <a:spcPts val="0"/>
                        </a:spcAft>
                      </a:pPr>
                      <a:r>
                        <a:rPr lang="es-CL" sz="1600" dirty="0">
                          <a:effectLst/>
                        </a:rPr>
                        <a:t>Punta Arenas</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CL" sz="1600" dirty="0">
                          <a:effectLst/>
                        </a:rPr>
                        <a:t>Bories Nº 901, 2º Piso, Oficina de Partes.</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gn="just">
                        <a:lnSpc>
                          <a:spcPct val="107000"/>
                        </a:lnSpc>
                        <a:spcAft>
                          <a:spcPts val="0"/>
                        </a:spcAft>
                      </a:pPr>
                      <a:endParaRPr lang="es-CL" sz="1600" dirty="0" smtClean="0">
                        <a:effectLst/>
                      </a:endParaRPr>
                    </a:p>
                    <a:p>
                      <a:pPr algn="just">
                        <a:lnSpc>
                          <a:spcPct val="107000"/>
                        </a:lnSpc>
                        <a:spcAft>
                          <a:spcPts val="0"/>
                        </a:spcAft>
                      </a:pPr>
                      <a:r>
                        <a:rPr lang="es-CL" sz="1600" dirty="0" smtClean="0">
                          <a:effectLst/>
                        </a:rPr>
                        <a:t>Porvenir</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CL" sz="1600" dirty="0">
                          <a:effectLst/>
                        </a:rPr>
                        <a:t>Padre M. Zavattaro Nº 525 (Oficina de Partes de la Gobernación de la Provincia de Tierra del Fuego)</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algn="just">
                        <a:lnSpc>
                          <a:spcPct val="107000"/>
                        </a:lnSpc>
                        <a:spcAft>
                          <a:spcPts val="0"/>
                        </a:spcAft>
                      </a:pPr>
                      <a:endParaRPr lang="es-CL" sz="1600" dirty="0" smtClean="0">
                        <a:effectLst/>
                      </a:endParaRPr>
                    </a:p>
                    <a:p>
                      <a:pPr algn="just">
                        <a:lnSpc>
                          <a:spcPct val="107000"/>
                        </a:lnSpc>
                        <a:spcAft>
                          <a:spcPts val="0"/>
                        </a:spcAft>
                      </a:pPr>
                      <a:r>
                        <a:rPr lang="es-CL" sz="1600" dirty="0" smtClean="0">
                          <a:effectLst/>
                        </a:rPr>
                        <a:t>Puerto </a:t>
                      </a:r>
                      <a:r>
                        <a:rPr lang="es-CL" sz="1600" dirty="0">
                          <a:effectLst/>
                        </a:rPr>
                        <a:t>Natales</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s-CL" sz="1600" dirty="0">
                          <a:effectLst/>
                        </a:rPr>
                        <a:t>Eberhard Nº 417 (Oficina de Partes de la Gobernación de   la Provincia de Última Esperanza)</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0840">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endParaRPr lang="es-CL" sz="1600" dirty="0" smtClean="0">
                        <a:effectLst/>
                      </a:endParaRPr>
                    </a:p>
                    <a:p>
                      <a:pPr marL="0" marR="0" indent="0" algn="just" defTabSz="914400" rtl="0" eaLnBrk="1" fontAlgn="auto" latinLnBrk="0" hangingPunct="1">
                        <a:lnSpc>
                          <a:spcPct val="107000"/>
                        </a:lnSpc>
                        <a:spcBef>
                          <a:spcPts val="0"/>
                        </a:spcBef>
                        <a:spcAft>
                          <a:spcPts val="0"/>
                        </a:spcAft>
                        <a:buClrTx/>
                        <a:buSzTx/>
                        <a:buFontTx/>
                        <a:buNone/>
                        <a:tabLst/>
                        <a:defRPr/>
                      </a:pPr>
                      <a:r>
                        <a:rPr lang="es-CL" sz="1600" dirty="0" smtClean="0">
                          <a:effectLst/>
                        </a:rPr>
                        <a:t>Puerto  Williams</a:t>
                      </a:r>
                      <a:endParaRPr lang="es-CL"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s-ES" sz="1600" dirty="0" smtClean="0"/>
                        <a:t>O’Higgins  Nº 817  (Oficina  de  Partes  de Gobernación de la  Provincia la Antártica Chilena)</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7" name="Rectángulo 6"/>
          <p:cNvSpPr/>
          <p:nvPr/>
        </p:nvSpPr>
        <p:spPr>
          <a:xfrm>
            <a:off x="755576" y="1844824"/>
            <a:ext cx="7632847" cy="882742"/>
          </a:xfrm>
          <a:prstGeom prst="rect">
            <a:avLst/>
          </a:prstGeom>
        </p:spPr>
        <p:txBody>
          <a:bodyPr wrap="square">
            <a:spAutoFit/>
          </a:bodyPr>
          <a:lstStyle/>
          <a:p>
            <a:pPr algn="just">
              <a:lnSpc>
                <a:spcPct val="107000"/>
              </a:lnSpc>
              <a:spcAft>
                <a:spcPts val="800"/>
              </a:spcAft>
            </a:pPr>
            <a:r>
              <a:rPr lang="es-CL" sz="1600" dirty="0" smtClean="0">
                <a:solidFill>
                  <a:prstClr val="black"/>
                </a:solidFill>
                <a:latin typeface="Calibri Light" panose="020F0302020204030204" pitchFamily="34" charset="0"/>
                <a:ea typeface="Calibri" panose="020F0502020204030204" pitchFamily="34" charset="0"/>
                <a:cs typeface="Times New Roman" panose="02020603050405020304" pitchFamily="18" charset="0"/>
              </a:rPr>
              <a:t>Toda la documentación indicada para las postulaciones en </a:t>
            </a:r>
            <a:r>
              <a:rPr lang="es-CL" sz="1600" b="1" dirty="0" smtClean="0">
                <a:solidFill>
                  <a:prstClr val="black"/>
                </a:solidFill>
                <a:latin typeface="Calibri Light" panose="020F0302020204030204" pitchFamily="34" charset="0"/>
                <a:ea typeface="Calibri" panose="020F0502020204030204" pitchFamily="34" charset="0"/>
                <a:cs typeface="Times New Roman" panose="02020603050405020304" pitchFamily="18" charset="0"/>
              </a:rPr>
              <a:t>modo papel</a:t>
            </a:r>
            <a:r>
              <a:rPr lang="es-CL" sz="1600" dirty="0" smtClean="0">
                <a:solidFill>
                  <a:prstClr val="black"/>
                </a:solidFill>
                <a:latin typeface="Calibri Light" panose="020F0302020204030204" pitchFamily="34" charset="0"/>
                <a:ea typeface="Calibri" panose="020F0502020204030204" pitchFamily="34" charset="0"/>
                <a:cs typeface="Times New Roman" panose="02020603050405020304" pitchFamily="18" charset="0"/>
              </a:rPr>
              <a:t>, deberá ser entregada en sobre cerrado e individualizado, esta información deberá ser entregado en las respectivas Oficinas de Partes habilitadas para tales efectos, según indica: </a:t>
            </a:r>
          </a:p>
        </p:txBody>
      </p:sp>
      <p:pic>
        <p:nvPicPr>
          <p:cNvPr id="9" name="Imagen 8"/>
          <p:cNvPicPr/>
          <p:nvPr/>
        </p:nvPicPr>
        <p:blipFill>
          <a:blip r:embed="rId2">
            <a:extLst>
              <a:ext uri="{28A0092B-C50C-407E-A947-70E740481C1C}">
                <a14:useLocalDpi xmlns:a14="http://schemas.microsoft.com/office/drawing/2010/main" val="0"/>
              </a:ext>
            </a:extLst>
          </a:blip>
          <a:stretch>
            <a:fillRect/>
          </a:stretch>
        </p:blipFill>
        <p:spPr>
          <a:xfrm>
            <a:off x="7164288" y="3573016"/>
            <a:ext cx="1434369" cy="1440160"/>
          </a:xfrm>
          <a:prstGeom prst="rect">
            <a:avLst/>
          </a:prstGeom>
        </p:spPr>
      </p:pic>
    </p:spTree>
    <p:extLst>
      <p:ext uri="{BB962C8B-B14F-4D97-AF65-F5344CB8AC3E}">
        <p14:creationId xmlns:p14="http://schemas.microsoft.com/office/powerpoint/2010/main" val="22169565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2411760" y="-10244"/>
            <a:ext cx="3092513" cy="461665"/>
          </a:xfrm>
          <a:prstGeom prst="rect">
            <a:avLst/>
          </a:prstGeom>
          <a:noFill/>
        </p:spPr>
        <p:txBody>
          <a:bodyPr wrap="none" rtlCol="0">
            <a:spAutoFit/>
          </a:bodyPr>
          <a:lstStyle/>
          <a:p>
            <a:r>
              <a:rPr lang="es-ES_tradnl" sz="2400" b="1" dirty="0" smtClean="0">
                <a:latin typeface="Verdana" panose="020B0604030504040204" pitchFamily="34" charset="0"/>
                <a:ea typeface="Verdana" panose="020B0604030504040204" pitchFamily="34" charset="0"/>
                <a:cs typeface="Verdana" panose="020B0604030504040204" pitchFamily="34" charset="0"/>
              </a:rPr>
              <a:t>ADMISIBILIDAD</a:t>
            </a:r>
            <a:r>
              <a:rPr lang="es-ES_tradnl" dirty="0" smtClean="0"/>
              <a:t> </a:t>
            </a:r>
            <a:endParaRPr lang="es-ES" dirty="0"/>
          </a:p>
        </p:txBody>
      </p:sp>
      <p:graphicFrame>
        <p:nvGraphicFramePr>
          <p:cNvPr id="7" name="Tabla 6"/>
          <p:cNvGraphicFramePr>
            <a:graphicFrameLocks noGrp="1"/>
          </p:cNvGraphicFramePr>
          <p:nvPr>
            <p:extLst>
              <p:ext uri="{D42A27DB-BD31-4B8C-83A1-F6EECF244321}">
                <p14:modId xmlns:p14="http://schemas.microsoft.com/office/powerpoint/2010/main" val="2380699692"/>
              </p:ext>
            </p:extLst>
          </p:nvPr>
        </p:nvGraphicFramePr>
        <p:xfrm>
          <a:off x="2195736" y="451421"/>
          <a:ext cx="6768752" cy="3291840"/>
        </p:xfrm>
        <a:graphic>
          <a:graphicData uri="http://schemas.openxmlformats.org/drawingml/2006/table">
            <a:tbl>
              <a:tblPr firstRow="1" bandRow="1">
                <a:tableStyleId>{5C22544A-7EE6-4342-B048-85BDC9FD1C3A}</a:tableStyleId>
              </a:tblPr>
              <a:tblGrid>
                <a:gridCol w="6768752"/>
              </a:tblGrid>
              <a:tr h="248132">
                <a:tc>
                  <a:txBody>
                    <a:bodyPr/>
                    <a:lstStyle/>
                    <a:p>
                      <a:r>
                        <a:rPr lang="es-ES_tradnl" sz="1200" b="0" dirty="0" smtClean="0">
                          <a:solidFill>
                            <a:schemeClr val="tx1"/>
                          </a:solidFill>
                        </a:rPr>
                        <a:t>Fotocopia del RUT de la institución</a:t>
                      </a:r>
                      <a:r>
                        <a:rPr lang="es-ES_tradnl" sz="1200" b="0" baseline="0" dirty="0" smtClean="0">
                          <a:solidFill>
                            <a:schemeClr val="tx1"/>
                          </a:solidFill>
                        </a:rPr>
                        <a:t> Postulante.</a:t>
                      </a:r>
                      <a:endParaRPr lang="es-ES" sz="1200" b="0" dirty="0">
                        <a:solidFill>
                          <a:schemeClr val="tx1"/>
                        </a:solidFill>
                      </a:endParaRPr>
                    </a:p>
                  </a:txBody>
                  <a:tcPr>
                    <a:solidFill>
                      <a:schemeClr val="accent1">
                        <a:lumMod val="20000"/>
                        <a:lumOff val="80000"/>
                      </a:schemeClr>
                    </a:solidFill>
                  </a:tcPr>
                </a:tc>
              </a:tr>
              <a:tr h="248132">
                <a:tc>
                  <a:txBody>
                    <a:bodyPr/>
                    <a:lstStyle/>
                    <a:p>
                      <a:r>
                        <a:rPr lang="es-ES_tradnl" sz="1200" dirty="0" smtClean="0"/>
                        <a:t>Fotocopia de la Cédula de Identidad</a:t>
                      </a:r>
                      <a:r>
                        <a:rPr lang="es-ES_tradnl" sz="1200" baseline="0" dirty="0" smtClean="0"/>
                        <a:t> del Representante Legal.</a:t>
                      </a:r>
                      <a:endParaRPr lang="es-ES" sz="1200" dirty="0"/>
                    </a:p>
                  </a:txBody>
                  <a:tcPr/>
                </a:tc>
              </a:tr>
              <a:tr h="248132">
                <a:tc>
                  <a:txBody>
                    <a:bodyPr/>
                    <a:lstStyle/>
                    <a:p>
                      <a:r>
                        <a:rPr lang="es-ES_tradnl" sz="1200" dirty="0" smtClean="0"/>
                        <a:t>Certificado de Vigencia</a:t>
                      </a:r>
                      <a:r>
                        <a:rPr lang="es-ES_tradnl" sz="1200" baseline="0" dirty="0" smtClean="0"/>
                        <a:t> de Personalidad Jurídica (sólo para Instituciones Privadas sin Fines de Lucro)</a:t>
                      </a:r>
                      <a:endParaRPr lang="es-ES" sz="1200" dirty="0"/>
                    </a:p>
                  </a:txBody>
                  <a:tcPr/>
                </a:tc>
              </a:tr>
              <a:tr h="248132">
                <a:tc>
                  <a:txBody>
                    <a:bodyPr/>
                    <a:lstStyle/>
                    <a:p>
                      <a:r>
                        <a:rPr lang="es-ES_tradnl" sz="1200" dirty="0" smtClean="0"/>
                        <a:t>Certificado de Directorio</a:t>
                      </a:r>
                      <a:r>
                        <a:rPr lang="es-ES_tradnl" sz="1200" baseline="0" dirty="0" smtClean="0"/>
                        <a:t> Vigente.</a:t>
                      </a:r>
                      <a:endParaRPr lang="es-ES" sz="1200" dirty="0"/>
                    </a:p>
                  </a:txBody>
                  <a:tcPr/>
                </a:tc>
              </a:tr>
              <a:tr h="4135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dirty="0" smtClean="0"/>
                        <a:t>Certificado de Inscripción en Registro</a:t>
                      </a:r>
                      <a:r>
                        <a:rPr lang="es-ES_tradnl" sz="1200" baseline="0" dirty="0" smtClean="0"/>
                        <a:t> de Receptores de Fondos Públicos ((sólo para Instituciones Privadas sin Fines de Lucro)</a:t>
                      </a:r>
                      <a:endParaRPr lang="es-ES" sz="1200" dirty="0"/>
                    </a:p>
                  </a:txBody>
                  <a:tcPr/>
                </a:tc>
              </a:tr>
              <a:tr h="413553">
                <a:tc>
                  <a:txBody>
                    <a:bodyPr/>
                    <a:lstStyle/>
                    <a:p>
                      <a:r>
                        <a:rPr lang="es-ES_tradnl" sz="1200" dirty="0" smtClean="0"/>
                        <a:t>Decreto o Resolución de Nombramiento de la Autoridad</a:t>
                      </a:r>
                      <a:r>
                        <a:rPr lang="es-ES_tradnl" sz="1200" baseline="0" dirty="0" smtClean="0"/>
                        <a:t> representante en el caso de otras entidades públicas.</a:t>
                      </a:r>
                      <a:endParaRPr lang="es-ES" sz="1200" dirty="0"/>
                    </a:p>
                  </a:txBody>
                  <a:tcPr/>
                </a:tc>
              </a:tr>
              <a:tr h="413553">
                <a:tc>
                  <a:txBody>
                    <a:bodyPr/>
                    <a:lstStyle/>
                    <a:p>
                      <a:r>
                        <a:rPr lang="es-ES_tradnl" sz="1200" dirty="0" smtClean="0"/>
                        <a:t>Dos (2) cotizaciones por cada adquisición</a:t>
                      </a:r>
                      <a:r>
                        <a:rPr lang="es-ES_tradnl" sz="1200" baseline="0" dirty="0" smtClean="0"/>
                        <a:t> que sea incluida dentro del Ítem de INVERSIÓN. sólo para Instituciones Privadas sin Fines de Lucro</a:t>
                      </a:r>
                      <a:endParaRPr lang="es-ES" sz="1200" dirty="0"/>
                    </a:p>
                  </a:txBody>
                  <a:tcPr/>
                </a:tc>
              </a:tr>
              <a:tr h="413553">
                <a:tc>
                  <a:txBody>
                    <a:bodyPr/>
                    <a:lstStyle/>
                    <a:p>
                      <a:r>
                        <a:rPr lang="es-ES_tradnl" sz="1200" dirty="0" smtClean="0"/>
                        <a:t>Listado de proyectos</a:t>
                      </a:r>
                      <a:r>
                        <a:rPr lang="es-ES_tradnl" sz="1200" baseline="0" dirty="0" smtClean="0"/>
                        <a:t> ejecutados financiados por el FNDR u otras fuentes de financiamiento o alguna actividad realizada por la organización, acreditando con documento que respalde dicha ejecución.</a:t>
                      </a:r>
                      <a:endParaRPr lang="es-ES" sz="1200" dirty="0"/>
                    </a:p>
                  </a:txBody>
                  <a:tcPr/>
                </a:tc>
              </a:tr>
              <a:tr h="330842">
                <a:tc>
                  <a:txBody>
                    <a:bodyPr/>
                    <a:lstStyle/>
                    <a:p>
                      <a:endParaRPr lang="es-CL" dirty="0"/>
                    </a:p>
                  </a:txBody>
                  <a:tcPr/>
                </a:tc>
              </a:tr>
            </a:tbl>
          </a:graphicData>
        </a:graphic>
      </p:graphicFrame>
      <p:sp>
        <p:nvSpPr>
          <p:cNvPr id="8" name="Flecha derecha 7"/>
          <p:cNvSpPr/>
          <p:nvPr/>
        </p:nvSpPr>
        <p:spPr>
          <a:xfrm>
            <a:off x="467544" y="1196752"/>
            <a:ext cx="1698488" cy="10606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b="1" dirty="0" smtClean="0"/>
              <a:t>Documentación Obligatorio</a:t>
            </a:r>
            <a:endParaRPr lang="es-ES" sz="1400" b="1" dirty="0"/>
          </a:p>
        </p:txBody>
      </p:sp>
      <p:graphicFrame>
        <p:nvGraphicFramePr>
          <p:cNvPr id="9" name="Tabla 8"/>
          <p:cNvGraphicFramePr>
            <a:graphicFrameLocks noGrp="1"/>
          </p:cNvGraphicFramePr>
          <p:nvPr>
            <p:extLst>
              <p:ext uri="{D42A27DB-BD31-4B8C-83A1-F6EECF244321}">
                <p14:modId xmlns:p14="http://schemas.microsoft.com/office/powerpoint/2010/main" val="68877096"/>
              </p:ext>
            </p:extLst>
          </p:nvPr>
        </p:nvGraphicFramePr>
        <p:xfrm>
          <a:off x="899592" y="4005064"/>
          <a:ext cx="4392488" cy="2108200"/>
        </p:xfrm>
        <a:graphic>
          <a:graphicData uri="http://schemas.openxmlformats.org/drawingml/2006/table">
            <a:tbl>
              <a:tblPr firstRow="1" bandRow="1">
                <a:tableStyleId>{5C22544A-7EE6-4342-B048-85BDC9FD1C3A}</a:tableStyleId>
              </a:tblPr>
              <a:tblGrid>
                <a:gridCol w="4392488"/>
              </a:tblGrid>
              <a:tr h="216024">
                <a:tc>
                  <a:txBody>
                    <a:bodyPr/>
                    <a:lstStyle/>
                    <a:p>
                      <a:r>
                        <a:rPr lang="es-ES_tradnl" sz="1200" b="0" kern="1200" dirty="0" smtClean="0">
                          <a:solidFill>
                            <a:schemeClr val="dk1"/>
                          </a:solidFill>
                          <a:latin typeface="+mn-lt"/>
                          <a:ea typeface="+mn-ea"/>
                          <a:cs typeface="+mn-cs"/>
                        </a:rPr>
                        <a:t>Formulario de Postulación (Anexo Nº1) (solo</a:t>
                      </a:r>
                      <a:r>
                        <a:rPr lang="es-ES_tradnl" sz="1200" b="0" kern="1200" baseline="0" dirty="0" smtClean="0">
                          <a:solidFill>
                            <a:schemeClr val="dk1"/>
                          </a:solidFill>
                          <a:latin typeface="+mn-lt"/>
                          <a:ea typeface="+mn-ea"/>
                          <a:cs typeface="+mn-cs"/>
                        </a:rPr>
                        <a:t> postulación en papel)</a:t>
                      </a:r>
                      <a:endParaRPr lang="es-ES" sz="1200" b="0" kern="1200" dirty="0">
                        <a:solidFill>
                          <a:schemeClr val="dk1"/>
                        </a:solidFill>
                        <a:latin typeface="+mn-lt"/>
                        <a:ea typeface="+mn-ea"/>
                        <a:cs typeface="+mn-cs"/>
                      </a:endParaRPr>
                    </a:p>
                  </a:txBody>
                  <a:tcPr>
                    <a:solidFill>
                      <a:schemeClr val="accent1">
                        <a:lumMod val="20000"/>
                        <a:lumOff val="80000"/>
                      </a:schemeClr>
                    </a:solidFill>
                  </a:tcPr>
                </a:tc>
              </a:tr>
              <a:tr h="180588">
                <a:tc>
                  <a:txBody>
                    <a:bodyPr/>
                    <a:lstStyle/>
                    <a:p>
                      <a:r>
                        <a:rPr lang="es-ES_tradnl" sz="1200" kern="1200" dirty="0" smtClean="0">
                          <a:solidFill>
                            <a:schemeClr val="dk1"/>
                          </a:solidFill>
                          <a:latin typeface="+mn-lt"/>
                          <a:ea typeface="+mn-ea"/>
                          <a:cs typeface="+mn-cs"/>
                        </a:rPr>
                        <a:t>Carta Compromiso de Ejecución de la iniciativa (Anexo Nº2)</a:t>
                      </a:r>
                      <a:endParaRPr lang="es-ES" sz="1200" kern="1200" dirty="0">
                        <a:solidFill>
                          <a:schemeClr val="dk1"/>
                        </a:solidFill>
                        <a:latin typeface="+mn-lt"/>
                        <a:ea typeface="+mn-ea"/>
                        <a:cs typeface="+mn-cs"/>
                      </a:endParaRPr>
                    </a:p>
                  </a:txBody>
                  <a:tcPr/>
                </a:tc>
              </a:tr>
              <a:tr h="217160">
                <a:tc>
                  <a:txBody>
                    <a:bodyPr/>
                    <a:lstStyle/>
                    <a:p>
                      <a:r>
                        <a:rPr lang="es-ES_tradnl" sz="1200" kern="1200" dirty="0" smtClean="0">
                          <a:solidFill>
                            <a:schemeClr val="dk1"/>
                          </a:solidFill>
                          <a:latin typeface="+mn-lt"/>
                          <a:ea typeface="+mn-ea"/>
                          <a:cs typeface="+mn-cs"/>
                        </a:rPr>
                        <a:t>Carta de compromiso</a:t>
                      </a:r>
                      <a:r>
                        <a:rPr lang="es-ES_tradnl" sz="1200" kern="1200" baseline="0" dirty="0" smtClean="0">
                          <a:solidFill>
                            <a:schemeClr val="dk1"/>
                          </a:solidFill>
                          <a:latin typeface="+mn-lt"/>
                          <a:ea typeface="+mn-ea"/>
                          <a:cs typeface="+mn-cs"/>
                        </a:rPr>
                        <a:t> de Aportes Propios, cuando corresponda (Anexo Nº3)</a:t>
                      </a:r>
                      <a:endParaRPr lang="es-ES" sz="1200" kern="1200" dirty="0">
                        <a:solidFill>
                          <a:schemeClr val="dk1"/>
                        </a:solidFill>
                        <a:latin typeface="+mn-lt"/>
                        <a:ea typeface="+mn-ea"/>
                        <a:cs typeface="+mn-cs"/>
                      </a:endParaRPr>
                    </a:p>
                  </a:txBody>
                  <a:tcPr/>
                </a:tc>
              </a:tr>
              <a:tr h="253732">
                <a:tc>
                  <a:txBody>
                    <a:bodyPr/>
                    <a:lstStyle/>
                    <a:p>
                      <a:r>
                        <a:rPr lang="es-ES_tradnl" sz="1200" kern="1200" dirty="0" smtClean="0">
                          <a:solidFill>
                            <a:schemeClr val="dk1"/>
                          </a:solidFill>
                          <a:latin typeface="+mn-lt"/>
                          <a:ea typeface="+mn-ea"/>
                          <a:cs typeface="+mn-cs"/>
                        </a:rPr>
                        <a:t>Carta compromiso</a:t>
                      </a:r>
                      <a:r>
                        <a:rPr lang="es-ES_tradnl" sz="1200" kern="1200" baseline="0" dirty="0" smtClean="0">
                          <a:solidFill>
                            <a:schemeClr val="dk1"/>
                          </a:solidFill>
                          <a:latin typeface="+mn-lt"/>
                          <a:ea typeface="+mn-ea"/>
                          <a:cs typeface="+mn-cs"/>
                        </a:rPr>
                        <a:t> de Aporte de Terceros (Anexo Nº4)</a:t>
                      </a:r>
                      <a:endParaRPr lang="es-ES" sz="1200" kern="1200" dirty="0">
                        <a:solidFill>
                          <a:schemeClr val="dk1"/>
                        </a:solidFill>
                        <a:latin typeface="+mn-lt"/>
                        <a:ea typeface="+mn-ea"/>
                        <a:cs typeface="+mn-cs"/>
                      </a:endParaRPr>
                    </a:p>
                  </a:txBody>
                  <a:tcPr/>
                </a:tc>
              </a:tr>
              <a:tr h="216024">
                <a:tc>
                  <a:txBody>
                    <a:bodyPr/>
                    <a:lstStyle/>
                    <a:p>
                      <a:r>
                        <a:rPr lang="es-ES_tradnl" sz="1200" kern="1200" dirty="0" smtClean="0">
                          <a:solidFill>
                            <a:schemeClr val="dk1"/>
                          </a:solidFill>
                          <a:latin typeface="+mn-lt"/>
                          <a:ea typeface="+mn-ea"/>
                          <a:cs typeface="+mn-cs"/>
                        </a:rPr>
                        <a:t>Declaración de</a:t>
                      </a:r>
                      <a:r>
                        <a:rPr lang="es-ES_tradnl" sz="1200" kern="1200" baseline="0" dirty="0" smtClean="0">
                          <a:solidFill>
                            <a:schemeClr val="dk1"/>
                          </a:solidFill>
                          <a:latin typeface="+mn-lt"/>
                          <a:ea typeface="+mn-ea"/>
                          <a:cs typeface="+mn-cs"/>
                        </a:rPr>
                        <a:t> “Aceptación de las condiciones del Concurso” (Anexo Nº5) </a:t>
                      </a:r>
                      <a:endParaRPr lang="es-ES" sz="1200" kern="1200" dirty="0">
                        <a:solidFill>
                          <a:schemeClr val="dk1"/>
                        </a:solidFill>
                        <a:latin typeface="+mn-lt"/>
                        <a:ea typeface="+mn-ea"/>
                        <a:cs typeface="+mn-cs"/>
                      </a:endParaRPr>
                    </a:p>
                  </a:txBody>
                  <a:tcPr/>
                </a:tc>
              </a:tr>
              <a:tr h="370840">
                <a:tc>
                  <a:txBody>
                    <a:bodyPr/>
                    <a:lstStyle/>
                    <a:p>
                      <a:r>
                        <a:rPr lang="es-ES_tradnl" sz="1200" kern="1200" dirty="0" smtClean="0">
                          <a:solidFill>
                            <a:schemeClr val="dk1"/>
                          </a:solidFill>
                          <a:latin typeface="+mn-lt"/>
                          <a:ea typeface="+mn-ea"/>
                          <a:cs typeface="+mn-cs"/>
                        </a:rPr>
                        <a:t>Declaración Jurada Simple de Exclusividad (Anexo Nº6)</a:t>
                      </a:r>
                      <a:endParaRPr lang="es-ES" sz="1200" kern="1200" dirty="0">
                        <a:solidFill>
                          <a:schemeClr val="dk1"/>
                        </a:solidFill>
                        <a:latin typeface="+mn-lt"/>
                        <a:ea typeface="+mn-ea"/>
                        <a:cs typeface="+mn-cs"/>
                      </a:endParaRPr>
                    </a:p>
                  </a:txBody>
                  <a:tcPr/>
                </a:tc>
              </a:tr>
            </a:tbl>
          </a:graphicData>
        </a:graphic>
      </p:graphicFrame>
      <p:sp>
        <p:nvSpPr>
          <p:cNvPr id="10" name="Flecha izquierda 9"/>
          <p:cNvSpPr/>
          <p:nvPr/>
        </p:nvSpPr>
        <p:spPr>
          <a:xfrm>
            <a:off x="5868144" y="4653136"/>
            <a:ext cx="1626480" cy="8640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b="1" dirty="0" smtClean="0"/>
              <a:t>Anexos Obligatorios</a:t>
            </a:r>
            <a:endParaRPr lang="es-ES" sz="1400" b="1" dirty="0"/>
          </a:p>
        </p:txBody>
      </p:sp>
    </p:spTree>
    <p:extLst>
      <p:ext uri="{BB962C8B-B14F-4D97-AF65-F5344CB8AC3E}">
        <p14:creationId xmlns:p14="http://schemas.microsoft.com/office/powerpoint/2010/main" val="36730026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3568" y="593304"/>
            <a:ext cx="7850832" cy="5283968"/>
          </a:xfrm>
        </p:spPr>
        <p:txBody>
          <a:bodyPr>
            <a:normAutofit fontScale="85000" lnSpcReduction="20000"/>
          </a:bodyPr>
          <a:lstStyle/>
          <a:p>
            <a:pPr marL="0" indent="0">
              <a:buNone/>
            </a:pPr>
            <a:endParaRPr lang="es-ES" dirty="0"/>
          </a:p>
          <a:p>
            <a:pPr marL="0" lvl="0" indent="0">
              <a:buNone/>
            </a:pPr>
            <a:r>
              <a:rPr lang="es-CL" sz="28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Consultas</a:t>
            </a:r>
            <a:endParaRPr lang="es-CL" sz="2000" dirty="0" smtClean="0">
              <a:solidFill>
                <a:schemeClr val="tx1"/>
              </a:solidFill>
            </a:endParaRPr>
          </a:p>
          <a:p>
            <a:pPr algn="just"/>
            <a:endParaRPr lang="es-CL" sz="2000" dirty="0" smtClean="0"/>
          </a:p>
          <a:p>
            <a:pPr algn="just"/>
            <a:r>
              <a:rPr lang="es-CL" sz="2000" dirty="0" smtClean="0"/>
              <a:t>Las consultas </a:t>
            </a:r>
            <a:r>
              <a:rPr lang="es-CL" sz="2000" dirty="0"/>
              <a:t>deben ser enviadas </a:t>
            </a:r>
            <a:r>
              <a:rPr lang="es-CL" sz="2000" dirty="0" smtClean="0"/>
              <a:t>a los  siguientes correos electrónicos, según corresponda:</a:t>
            </a:r>
            <a:endParaRPr lang="es-ES" sz="2000" dirty="0"/>
          </a:p>
          <a:p>
            <a:pPr marL="0" indent="0" algn="ctr">
              <a:buNone/>
            </a:pPr>
            <a:r>
              <a:rPr lang="es-CL" sz="2000" dirty="0">
                <a:latin typeface="Verdana" panose="020B0604030504040204" pitchFamily="34" charset="0"/>
                <a:ea typeface="Verdana" panose="020B0604030504040204" pitchFamily="34" charset="0"/>
                <a:cs typeface="Verdana" panose="020B0604030504040204" pitchFamily="34" charset="0"/>
              </a:rPr>
              <a:t> </a:t>
            </a:r>
            <a:r>
              <a:rPr lang="es-CL" sz="2000" dirty="0" smtClean="0">
                <a:latin typeface="Verdana" panose="020B0604030504040204" pitchFamily="34" charset="0"/>
                <a:ea typeface="Verdana" panose="020B0604030504040204" pitchFamily="34" charset="0"/>
                <a:cs typeface="Verdana" panose="020B0604030504040204" pitchFamily="34" charset="0"/>
              </a:rPr>
              <a:t>       </a:t>
            </a:r>
            <a:r>
              <a:rPr lang="es-ES" sz="2000" dirty="0">
                <a:latin typeface="Verdana" panose="020B0604030504040204" pitchFamily="34" charset="0"/>
                <a:ea typeface="Verdana" panose="020B0604030504040204" pitchFamily="34" charset="0"/>
                <a:cs typeface="Verdana" panose="020B0604030504040204" pitchFamily="34" charset="0"/>
              </a:rPr>
              <a:t/>
            </a:r>
            <a:br>
              <a:rPr lang="es-ES" sz="2000" dirty="0">
                <a:latin typeface="Verdana" panose="020B0604030504040204" pitchFamily="34" charset="0"/>
                <a:ea typeface="Verdana" panose="020B0604030504040204" pitchFamily="34" charset="0"/>
                <a:cs typeface="Verdana" panose="020B0604030504040204" pitchFamily="34" charset="0"/>
              </a:rPr>
            </a:br>
            <a:r>
              <a:rPr lang="es-ES_tradnl" sz="2800" dirty="0" smtClean="0">
                <a:hlinkClick r:id="rId2"/>
              </a:rPr>
              <a:t>cultura2016@goremagallanes.cl</a:t>
            </a:r>
            <a:endParaRPr lang="es-ES_tradnl" sz="2800" dirty="0" smtClean="0"/>
          </a:p>
          <a:p>
            <a:pPr marL="0" indent="0" algn="ctr">
              <a:buNone/>
            </a:pPr>
            <a:r>
              <a:rPr lang="es-ES_tradnl" sz="2800" dirty="0" smtClean="0">
                <a:hlinkClick r:id="rId3"/>
              </a:rPr>
              <a:t>social2016@goremagallanes.cl</a:t>
            </a:r>
            <a:endParaRPr lang="es-ES_tradnl" sz="2800" dirty="0" smtClean="0"/>
          </a:p>
          <a:p>
            <a:pPr marL="0" indent="0" algn="ctr">
              <a:buNone/>
            </a:pPr>
            <a:r>
              <a:rPr lang="es-ES_tradnl" sz="2800" dirty="0" smtClean="0">
                <a:hlinkClick r:id="rId4"/>
              </a:rPr>
              <a:t>deporte2016@goremagallanes.cl</a:t>
            </a:r>
            <a:endParaRPr lang="es-ES_tradnl" sz="2800" dirty="0" smtClean="0"/>
          </a:p>
          <a:p>
            <a:pPr marL="0" indent="0" algn="ctr">
              <a:buNone/>
            </a:pPr>
            <a:endParaRPr lang="es-ES_tradnl" dirty="0" smtClean="0"/>
          </a:p>
          <a:p>
            <a:pPr algn="just">
              <a:buFont typeface="Wingdings" panose="05000000000000000000" pitchFamily="2" charset="2"/>
              <a:buChar char="Ø"/>
            </a:pPr>
            <a:r>
              <a:rPr lang="es-ES_tradnl" dirty="0"/>
              <a:t>Indicando nombre y teléfono del solicitante</a:t>
            </a:r>
          </a:p>
          <a:p>
            <a:pPr algn="just">
              <a:buFont typeface="Wingdings" panose="05000000000000000000" pitchFamily="2" charset="2"/>
              <a:buChar char="Ø"/>
            </a:pPr>
            <a:r>
              <a:rPr lang="es-ES_tradnl" dirty="0"/>
              <a:t>Hasta 4 días antes de la fecha de cierre del </a:t>
            </a:r>
            <a:r>
              <a:rPr lang="es-ES_tradnl" dirty="0" smtClean="0"/>
              <a:t>concurso</a:t>
            </a:r>
          </a:p>
          <a:p>
            <a:pPr algn="just" defTabSz="457200">
              <a:lnSpc>
                <a:spcPct val="100000"/>
              </a:lnSpc>
              <a:spcBef>
                <a:spcPct val="20000"/>
              </a:spcBef>
              <a:spcAft>
                <a:spcPts val="600"/>
              </a:spcAft>
              <a:buClr>
                <a:prstClr val="white"/>
              </a:buClr>
              <a:buSzPct val="80000"/>
            </a:pPr>
            <a:endParaRPr lang="es-ES_tradnl" dirty="0"/>
          </a:p>
          <a:p>
            <a:pPr algn="just" defTabSz="457200">
              <a:lnSpc>
                <a:spcPct val="100000"/>
              </a:lnSpc>
              <a:spcBef>
                <a:spcPct val="20000"/>
              </a:spcBef>
              <a:spcAft>
                <a:spcPts val="600"/>
              </a:spcAft>
              <a:buClr>
                <a:prstClr val="white"/>
              </a:buClr>
              <a:buSzPct val="80000"/>
            </a:pPr>
            <a:r>
              <a:rPr lang="es-ES_tradnl" dirty="0" smtClean="0"/>
              <a:t>Respuestas </a:t>
            </a:r>
            <a:r>
              <a:rPr lang="es-ES_tradnl" dirty="0"/>
              <a:t>y aclaraciones serán publicadas en la página web </a:t>
            </a:r>
            <a:r>
              <a:rPr lang="es-ES_tradnl" dirty="0">
                <a:hlinkClick r:id="rId5"/>
              </a:rPr>
              <a:t>www.goremagallanes.cl</a:t>
            </a:r>
            <a:r>
              <a:rPr lang="es-ES_tradnl" dirty="0"/>
              <a:t>, link División de Desarrollo Regional. </a:t>
            </a:r>
          </a:p>
          <a:p>
            <a:pPr algn="just"/>
            <a:endParaRPr lang="es-ES_tradnl" dirty="0"/>
          </a:p>
          <a:p>
            <a:pPr marL="0" indent="0">
              <a:buNone/>
            </a:pPr>
            <a:endParaRPr lang="es-ES_tradnl" dirty="0"/>
          </a:p>
          <a:p>
            <a:pPr marL="0" indent="0">
              <a:buNone/>
            </a:pPr>
            <a:endParaRPr lang="es-ES" sz="2000" b="1" dirty="0">
              <a:latin typeface="Arial Narrow" panose="020B0606020202030204" pitchFamily="34" charset="0"/>
            </a:endParaRPr>
          </a:p>
          <a:p>
            <a:pPr marL="0" indent="0">
              <a:buNone/>
            </a:pPr>
            <a:endParaRPr lang="es-ES" sz="2000" dirty="0" smtClean="0">
              <a:latin typeface="Verdana" panose="020B0604030504040204" pitchFamily="34" charset="0"/>
              <a:ea typeface="Verdana" panose="020B0604030504040204" pitchFamily="34" charset="0"/>
              <a:cs typeface="Verdana" panose="020B0604030504040204" pitchFamily="34" charset="0"/>
            </a:endParaRPr>
          </a:p>
          <a:p>
            <a:endParaRPr lang="es-ES_tradnl" dirty="0" smtClean="0"/>
          </a:p>
          <a:p>
            <a:endParaRPr lang="es-ES" dirty="0"/>
          </a:p>
        </p:txBody>
      </p:sp>
      <p:pic>
        <p:nvPicPr>
          <p:cNvPr id="4" name="Imagen 3"/>
          <p:cNvPicPr/>
          <p:nvPr/>
        </p:nvPicPr>
        <p:blipFill>
          <a:blip r:embed="rId6">
            <a:extLst>
              <a:ext uri="{28A0092B-C50C-407E-A947-70E740481C1C}">
                <a14:useLocalDpi xmlns:a14="http://schemas.microsoft.com/office/drawing/2010/main" val="0"/>
              </a:ext>
            </a:extLst>
          </a:blip>
          <a:stretch>
            <a:fillRect/>
          </a:stretch>
        </p:blipFill>
        <p:spPr>
          <a:xfrm>
            <a:off x="6948264" y="260648"/>
            <a:ext cx="1381125" cy="1447800"/>
          </a:xfrm>
          <a:prstGeom prst="rect">
            <a:avLst/>
          </a:prstGeom>
        </p:spPr>
      </p:pic>
    </p:spTree>
    <p:extLst>
      <p:ext uri="{BB962C8B-B14F-4D97-AF65-F5344CB8AC3E}">
        <p14:creationId xmlns:p14="http://schemas.microsoft.com/office/powerpoint/2010/main" val="21273876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2"/>
          <p:cNvSpPr txBox="1">
            <a:spLocks/>
          </p:cNvSpPr>
          <p:nvPr/>
        </p:nvSpPr>
        <p:spPr>
          <a:xfrm>
            <a:off x="467544" y="548680"/>
            <a:ext cx="8069485" cy="576064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es-CL" sz="1600" b="1" smtClean="0">
                <a:latin typeface="Verdana" panose="020B0604030504040204" pitchFamily="34" charset="0"/>
                <a:ea typeface="Verdana" panose="020B0604030504040204" pitchFamily="34" charset="0"/>
                <a:cs typeface="Verdana" panose="020B0604030504040204" pitchFamily="34" charset="0"/>
              </a:rPr>
              <a:t>  </a:t>
            </a:r>
            <a:r>
              <a:rPr lang="es-CL" sz="2800" b="1" smtClean="0">
                <a:solidFill>
                  <a:schemeClr val="tx1"/>
                </a:solidFill>
                <a:latin typeface="Verdana" panose="020B0604030504040204" pitchFamily="34" charset="0"/>
                <a:ea typeface="Verdana" panose="020B0604030504040204" pitchFamily="34" charset="0"/>
                <a:cs typeface="Verdana" panose="020B0604030504040204" pitchFamily="34" charset="0"/>
              </a:rPr>
              <a:t>ETAPA DE EVALUACION</a:t>
            </a:r>
          </a:p>
          <a:p>
            <a:pPr marL="0" indent="0">
              <a:buFont typeface="Calibri" panose="020F0502020204030204" pitchFamily="34" charset="0"/>
              <a:buNone/>
            </a:pPr>
            <a:r>
              <a:rPr lang="es-CL" sz="2800" b="1" smtClean="0">
                <a:solidFill>
                  <a:schemeClr val="tx1"/>
                </a:solidFill>
                <a:latin typeface="Verdana" panose="020B0604030504040204" pitchFamily="34" charset="0"/>
                <a:ea typeface="Verdana" panose="020B0604030504040204" pitchFamily="34" charset="0"/>
                <a:cs typeface="Verdana" panose="020B0604030504040204" pitchFamily="34" charset="0"/>
              </a:rPr>
              <a:t>Criterios:</a:t>
            </a:r>
          </a:p>
          <a:p>
            <a:pPr marL="0" indent="0">
              <a:buFont typeface="Calibri" panose="020F0502020204030204" pitchFamily="34" charset="0"/>
              <a:buNone/>
            </a:pPr>
            <a:endParaRPr lang="es-CL" sz="2800" b="1" smtClean="0">
              <a:latin typeface="Verdana" panose="020B0604030504040204" pitchFamily="34" charset="0"/>
              <a:ea typeface="Verdana" panose="020B0604030504040204" pitchFamily="34" charset="0"/>
              <a:cs typeface="Verdana" panose="020B0604030504040204" pitchFamily="34" charset="0"/>
            </a:endParaRPr>
          </a:p>
          <a:p>
            <a:pPr marL="41910" indent="0" algn="just">
              <a:lnSpc>
                <a:spcPct val="107000"/>
              </a:lnSpc>
              <a:spcBef>
                <a:spcPts val="0"/>
              </a:spcBef>
              <a:spcAft>
                <a:spcPts val="800"/>
              </a:spcAft>
              <a:buClrTx/>
              <a:buSzTx/>
              <a:buFont typeface="Calibri" panose="020F0502020204030204" pitchFamily="34" charset="0"/>
              <a:buNone/>
            </a:pPr>
            <a:endParaRPr lang="es-CL" sz="180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buFont typeface="Calibri" panose="020F0502020204030204" pitchFamily="34" charset="0"/>
              <a:buNone/>
            </a:pPr>
            <a:endParaRPr lang="es-CL" sz="1600" b="1" smtClean="0">
              <a:latin typeface="Verdana" panose="020B0604030504040204" pitchFamily="34" charset="0"/>
              <a:ea typeface="Verdana" panose="020B0604030504040204" pitchFamily="34" charset="0"/>
              <a:cs typeface="Verdana" panose="020B0604030504040204" pitchFamily="34" charset="0"/>
            </a:endParaRPr>
          </a:p>
          <a:p>
            <a:pPr marL="358775" indent="0">
              <a:buFont typeface="Arial" panose="020B0604020202020204" pitchFamily="34" charset="0"/>
              <a:buNone/>
            </a:pPr>
            <a:endParaRPr lang="es-ES" sz="1600" smtClean="0"/>
          </a:p>
          <a:p>
            <a:pPr marL="0" indent="0" algn="just">
              <a:buFont typeface="Calibri" panose="020F0502020204030204" pitchFamily="34" charset="0"/>
              <a:buNone/>
            </a:pPr>
            <a:endParaRPr lang="es-CL" sz="1600" smtClean="0">
              <a:latin typeface="Calibri" panose="020F0502020204030204" pitchFamily="34" charset="0"/>
            </a:endParaRPr>
          </a:p>
          <a:p>
            <a:pPr marL="0" indent="0" algn="just">
              <a:buFont typeface="Calibri" panose="020F0502020204030204" pitchFamily="34" charset="0"/>
              <a:buNone/>
            </a:pPr>
            <a:endParaRPr lang="es-CL" sz="1600" smtClean="0">
              <a:latin typeface="Calibri" panose="020F0502020204030204" pitchFamily="34" charset="0"/>
            </a:endParaRPr>
          </a:p>
          <a:p>
            <a:endParaRPr lang="es-CL" sz="1600" dirty="0"/>
          </a:p>
        </p:txBody>
      </p:sp>
      <p:graphicFrame>
        <p:nvGraphicFramePr>
          <p:cNvPr id="3" name="Tabla 2"/>
          <p:cNvGraphicFramePr>
            <a:graphicFrameLocks noGrp="1"/>
          </p:cNvGraphicFramePr>
          <p:nvPr>
            <p:extLst>
              <p:ext uri="{D42A27DB-BD31-4B8C-83A1-F6EECF244321}">
                <p14:modId xmlns:p14="http://schemas.microsoft.com/office/powerpoint/2010/main" val="1378483127"/>
              </p:ext>
            </p:extLst>
          </p:nvPr>
        </p:nvGraphicFramePr>
        <p:xfrm>
          <a:off x="2411760" y="1412776"/>
          <a:ext cx="5040560" cy="3888432"/>
        </p:xfrm>
        <a:graphic>
          <a:graphicData uri="http://schemas.openxmlformats.org/drawingml/2006/table">
            <a:tbl>
              <a:tblPr firstRow="1" bandRow="1">
                <a:tableStyleId>{5C22544A-7EE6-4342-B048-85BDC9FD1C3A}</a:tableStyleId>
              </a:tblPr>
              <a:tblGrid>
                <a:gridCol w="3632168"/>
                <a:gridCol w="1408392"/>
              </a:tblGrid>
              <a:tr h="457073">
                <a:tc gridSpan="2">
                  <a:txBody>
                    <a:bodyPr/>
                    <a:lstStyle/>
                    <a:p>
                      <a:pPr algn="ctr"/>
                      <a:r>
                        <a:rPr lang="es-ES_tradnl" sz="1800" dirty="0" smtClean="0"/>
                        <a:t>POSTULACIÓN MODO</a:t>
                      </a:r>
                      <a:r>
                        <a:rPr lang="es-ES_tradnl" sz="1800" baseline="0" dirty="0" smtClean="0"/>
                        <a:t> PAPEL Y EN LÍNEA</a:t>
                      </a:r>
                      <a:endParaRPr lang="es-ES" sz="1800" dirty="0"/>
                    </a:p>
                  </a:txBody>
                  <a:tcPr/>
                </a:tc>
                <a:tc hMerge="1">
                  <a:txBody>
                    <a:bodyPr/>
                    <a:lstStyle/>
                    <a:p>
                      <a:endParaRPr lang="es-ES" dirty="0"/>
                    </a:p>
                  </a:txBody>
                  <a:tcPr/>
                </a:tc>
              </a:tr>
              <a:tr h="457073">
                <a:tc>
                  <a:txBody>
                    <a:bodyPr/>
                    <a:lstStyle/>
                    <a:p>
                      <a:pPr algn="ctr"/>
                      <a:r>
                        <a:rPr lang="es-ES_tradnl" sz="1600" b="1" dirty="0" smtClean="0"/>
                        <a:t>Criterio</a:t>
                      </a:r>
                      <a:r>
                        <a:rPr lang="es-ES_tradnl" sz="1600" b="1" baseline="0" dirty="0" smtClean="0"/>
                        <a:t> </a:t>
                      </a:r>
                      <a:endParaRPr lang="es-ES" sz="1600" b="1"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s-ES_tradnl" sz="1600" b="1" dirty="0" smtClean="0"/>
                        <a:t>Puntos </a:t>
                      </a:r>
                      <a:endParaRPr lang="es-ES" sz="1600" b="1" dirty="0" smtClean="0"/>
                    </a:p>
                  </a:txBody>
                  <a:tcPr/>
                </a:tc>
              </a:tr>
              <a:tr h="375450">
                <a:tc>
                  <a:txBody>
                    <a:bodyPr/>
                    <a:lstStyle/>
                    <a:p>
                      <a:r>
                        <a:rPr lang="es-ES_tradnl" sz="1600" dirty="0" smtClean="0"/>
                        <a:t>Experiencia de la Organización</a:t>
                      </a:r>
                      <a:endParaRPr lang="es-ES" sz="1600" dirty="0"/>
                    </a:p>
                  </a:txBody>
                  <a:tcPr/>
                </a:tc>
                <a:tc>
                  <a:txBody>
                    <a:bodyPr/>
                    <a:lstStyle/>
                    <a:p>
                      <a:pPr algn="ctr">
                        <a:lnSpc>
                          <a:spcPct val="107000"/>
                        </a:lnSpc>
                        <a:spcAft>
                          <a:spcPts val="0"/>
                        </a:spcAft>
                      </a:pPr>
                      <a:r>
                        <a:rPr lang="es-CL" sz="1600" b="1" kern="150" dirty="0">
                          <a:effectLst/>
                          <a:latin typeface="Calibri Light" panose="020F0302020204030204" pitchFamily="34" charset="0"/>
                          <a:ea typeface="Calibri" panose="020F0502020204030204" pitchFamily="34" charset="0"/>
                          <a:cs typeface="Times New Roman" panose="02020603050405020304" pitchFamily="18" charset="0"/>
                        </a:rPr>
                        <a:t>15</a:t>
                      </a:r>
                      <a:endParaRPr lang="es-ES" sz="1800" kern="150" dirty="0">
                        <a:effectLst/>
                        <a:latin typeface="Liberation Serif"/>
                        <a:ea typeface="Droid Sans Fallback"/>
                        <a:cs typeface="FreeSans"/>
                      </a:endParaRPr>
                    </a:p>
                  </a:txBody>
                  <a:tcPr marL="71755" marR="68580" marT="0" marB="0"/>
                </a:tc>
              </a:tr>
              <a:tr h="375284">
                <a:tc>
                  <a:txBody>
                    <a:bodyPr/>
                    <a:lstStyle/>
                    <a:p>
                      <a:r>
                        <a:rPr lang="es-ES_tradnl" sz="1600" dirty="0" smtClean="0"/>
                        <a:t>Alcance de</a:t>
                      </a:r>
                      <a:r>
                        <a:rPr lang="es-ES_tradnl" sz="1600" baseline="0" dirty="0" smtClean="0"/>
                        <a:t> la Iniciativa</a:t>
                      </a:r>
                      <a:endParaRPr lang="es-ES" sz="1600" dirty="0"/>
                    </a:p>
                  </a:txBody>
                  <a:tcPr/>
                </a:tc>
                <a:tc>
                  <a:txBody>
                    <a:bodyPr/>
                    <a:lstStyle/>
                    <a:p>
                      <a:pPr algn="ctr">
                        <a:lnSpc>
                          <a:spcPct val="107000"/>
                        </a:lnSpc>
                        <a:spcAft>
                          <a:spcPts val="0"/>
                        </a:spcAft>
                      </a:pPr>
                      <a:r>
                        <a:rPr lang="es-CL" sz="1600" b="1" kern="150" dirty="0">
                          <a:effectLst/>
                          <a:latin typeface="Calibri Light" panose="020F0302020204030204" pitchFamily="34" charset="0"/>
                          <a:ea typeface="Calibri" panose="020F0502020204030204" pitchFamily="34" charset="0"/>
                          <a:cs typeface="Times New Roman" panose="02020603050405020304" pitchFamily="18" charset="0"/>
                        </a:rPr>
                        <a:t>25</a:t>
                      </a:r>
                      <a:endParaRPr lang="es-ES" sz="1800" kern="150" dirty="0">
                        <a:effectLst/>
                        <a:latin typeface="Liberation Serif"/>
                        <a:ea typeface="Droid Sans Fallback"/>
                        <a:cs typeface="FreeSans"/>
                      </a:endParaRPr>
                    </a:p>
                  </a:txBody>
                  <a:tcPr marL="71755" marR="68580" marT="0" marB="0"/>
                </a:tc>
              </a:tr>
              <a:tr h="375284">
                <a:tc>
                  <a:txBody>
                    <a:bodyPr/>
                    <a:lstStyle/>
                    <a:p>
                      <a:r>
                        <a:rPr lang="es-ES_tradnl" sz="1600" dirty="0" smtClean="0"/>
                        <a:t>Coherencia </a:t>
                      </a:r>
                      <a:endParaRPr lang="es-ES" sz="1600" dirty="0"/>
                    </a:p>
                  </a:txBody>
                  <a:tcPr/>
                </a:tc>
                <a:tc>
                  <a:txBody>
                    <a:bodyPr/>
                    <a:lstStyle/>
                    <a:p>
                      <a:pPr algn="ctr">
                        <a:lnSpc>
                          <a:spcPct val="107000"/>
                        </a:lnSpc>
                        <a:spcAft>
                          <a:spcPts val="0"/>
                        </a:spcAft>
                      </a:pPr>
                      <a:r>
                        <a:rPr lang="es-CL" sz="1600" b="1" kern="150" dirty="0">
                          <a:effectLst/>
                          <a:latin typeface="Calibri Light" panose="020F0302020204030204" pitchFamily="34" charset="0"/>
                          <a:ea typeface="Calibri" panose="020F0502020204030204" pitchFamily="34" charset="0"/>
                          <a:cs typeface="Times New Roman" panose="02020603050405020304" pitchFamily="18" charset="0"/>
                        </a:rPr>
                        <a:t>30</a:t>
                      </a:r>
                      <a:endParaRPr lang="es-ES" sz="1800" kern="150" dirty="0">
                        <a:effectLst/>
                        <a:latin typeface="Liberation Serif"/>
                        <a:ea typeface="Droid Sans Fallback"/>
                        <a:cs typeface="FreeSans"/>
                      </a:endParaRPr>
                    </a:p>
                  </a:txBody>
                  <a:tcPr marL="71755" marR="68580" marT="0" marB="0"/>
                </a:tc>
              </a:tr>
              <a:tr h="483598">
                <a:tc>
                  <a:txBody>
                    <a:bodyPr/>
                    <a:lstStyle/>
                    <a:p>
                      <a:r>
                        <a:rPr lang="es-ES_tradnl" sz="1600" dirty="0" smtClean="0"/>
                        <a:t>Financiamiento Complementario</a:t>
                      </a:r>
                      <a:endParaRPr lang="es-ES" sz="1600" dirty="0"/>
                    </a:p>
                  </a:txBody>
                  <a:tcPr/>
                </a:tc>
                <a:tc>
                  <a:txBody>
                    <a:bodyPr/>
                    <a:lstStyle/>
                    <a:p>
                      <a:pPr algn="ctr">
                        <a:lnSpc>
                          <a:spcPct val="107000"/>
                        </a:lnSpc>
                        <a:spcAft>
                          <a:spcPts val="0"/>
                        </a:spcAft>
                      </a:pPr>
                      <a:r>
                        <a:rPr lang="es-CL" sz="1600" b="1" kern="150" dirty="0">
                          <a:effectLst/>
                          <a:latin typeface="Calibri Light" panose="020F0302020204030204" pitchFamily="34" charset="0"/>
                          <a:ea typeface="Calibri" panose="020F0502020204030204" pitchFamily="34" charset="0"/>
                          <a:cs typeface="Times New Roman" panose="02020603050405020304" pitchFamily="18" charset="0"/>
                        </a:rPr>
                        <a:t>15</a:t>
                      </a:r>
                      <a:endParaRPr lang="es-ES" sz="1800" kern="150" dirty="0">
                        <a:effectLst/>
                        <a:latin typeface="Liberation Serif"/>
                        <a:ea typeface="Droid Sans Fallback"/>
                        <a:cs typeface="FreeSans"/>
                      </a:endParaRPr>
                    </a:p>
                  </a:txBody>
                  <a:tcPr marL="71755" marR="68580" marT="0" marB="0"/>
                </a:tc>
              </a:tr>
              <a:tr h="375284">
                <a:tc>
                  <a:txBody>
                    <a:bodyPr/>
                    <a:lstStyle/>
                    <a:p>
                      <a:r>
                        <a:rPr lang="es-ES_tradnl" sz="1600" dirty="0" smtClean="0"/>
                        <a:t>Nombre de la Iniciativa</a:t>
                      </a:r>
                      <a:endParaRPr lang="es-ES" sz="1600" dirty="0"/>
                    </a:p>
                  </a:txBody>
                  <a:tcPr/>
                </a:tc>
                <a:tc>
                  <a:txBody>
                    <a:bodyPr/>
                    <a:lstStyle/>
                    <a:p>
                      <a:pPr algn="ctr">
                        <a:lnSpc>
                          <a:spcPct val="107000"/>
                        </a:lnSpc>
                        <a:spcAft>
                          <a:spcPts val="0"/>
                        </a:spcAft>
                      </a:pPr>
                      <a:r>
                        <a:rPr lang="es-CL" sz="1600" b="1" kern="150" dirty="0">
                          <a:effectLst/>
                          <a:latin typeface="Calibri Light" panose="020F0302020204030204" pitchFamily="34" charset="0"/>
                          <a:ea typeface="Calibri" panose="020F0502020204030204" pitchFamily="34" charset="0"/>
                          <a:cs typeface="Times New Roman" panose="02020603050405020304" pitchFamily="18" charset="0"/>
                        </a:rPr>
                        <a:t>5</a:t>
                      </a:r>
                      <a:endParaRPr lang="es-ES" sz="1800" kern="150" dirty="0">
                        <a:effectLst/>
                        <a:latin typeface="Liberation Serif"/>
                        <a:ea typeface="Droid Sans Fallback"/>
                        <a:cs typeface="FreeSans"/>
                      </a:endParaRPr>
                    </a:p>
                  </a:txBody>
                  <a:tcPr marL="71755" marR="68580" marT="0" marB="0"/>
                </a:tc>
              </a:tr>
              <a:tr h="648218">
                <a:tc>
                  <a:txBody>
                    <a:bodyPr/>
                    <a:lstStyle/>
                    <a:p>
                      <a:r>
                        <a:rPr lang="es-ES_tradnl" sz="1600" b="0" dirty="0" smtClean="0">
                          <a:effectLst/>
                        </a:rPr>
                        <a:t>Cumplimiento de requisitos</a:t>
                      </a:r>
                      <a:r>
                        <a:rPr lang="es-ES_tradnl" sz="1600" b="0" baseline="0" dirty="0" smtClean="0">
                          <a:effectLst/>
                        </a:rPr>
                        <a:t> formales</a:t>
                      </a:r>
                      <a:endParaRPr lang="es-ES" sz="1600" b="0" dirty="0">
                        <a:effectLst/>
                      </a:endParaRPr>
                    </a:p>
                  </a:txBody>
                  <a:tcPr/>
                </a:tc>
                <a:tc>
                  <a:txBody>
                    <a:bodyPr/>
                    <a:lstStyle/>
                    <a:p>
                      <a:pPr algn="ctr">
                        <a:lnSpc>
                          <a:spcPct val="107000"/>
                        </a:lnSpc>
                        <a:spcAft>
                          <a:spcPts val="0"/>
                        </a:spcAft>
                      </a:pPr>
                      <a:r>
                        <a:rPr lang="es-CL" sz="1600" b="1" kern="150" dirty="0">
                          <a:effectLst/>
                          <a:latin typeface="Calibri Light" panose="020F0302020204030204" pitchFamily="34" charset="0"/>
                          <a:ea typeface="Calibri" panose="020F0502020204030204" pitchFamily="34" charset="0"/>
                          <a:cs typeface="Times New Roman" panose="02020603050405020304" pitchFamily="18" charset="0"/>
                        </a:rPr>
                        <a:t>10</a:t>
                      </a:r>
                      <a:endParaRPr lang="es-ES" sz="1800" kern="150" dirty="0">
                        <a:effectLst/>
                        <a:latin typeface="Liberation Serif"/>
                        <a:ea typeface="Droid Sans Fallback"/>
                        <a:cs typeface="FreeSans"/>
                      </a:endParaRPr>
                    </a:p>
                  </a:txBody>
                  <a:tcPr marL="71755" marR="68580" marT="0" marB="0"/>
                </a:tc>
              </a:tr>
              <a:tr h="341168">
                <a:tc>
                  <a:txBody>
                    <a:bodyPr/>
                    <a:lstStyle/>
                    <a:p>
                      <a:r>
                        <a:rPr lang="es-ES_tradnl" sz="1400" b="1" dirty="0" smtClean="0"/>
                        <a:t>TOTAL </a:t>
                      </a:r>
                      <a:endParaRPr lang="es-ES" sz="1400" b="1" dirty="0"/>
                    </a:p>
                  </a:txBody>
                  <a:tcPr/>
                </a:tc>
                <a:tc>
                  <a:txBody>
                    <a:bodyPr/>
                    <a:lstStyle/>
                    <a:p>
                      <a:r>
                        <a:rPr lang="es-ES_tradnl" sz="1400" b="1" dirty="0" smtClean="0"/>
                        <a:t>100 PTOS </a:t>
                      </a:r>
                      <a:endParaRPr lang="es-ES" sz="1400" b="1" dirty="0"/>
                    </a:p>
                  </a:txBody>
                  <a:tcPr/>
                </a:tc>
              </a:tr>
            </a:tbl>
          </a:graphicData>
        </a:graphic>
      </p:graphicFrame>
      <p:graphicFrame>
        <p:nvGraphicFramePr>
          <p:cNvPr id="4" name="7 Tabla"/>
          <p:cNvGraphicFramePr>
            <a:graphicFrameLocks noGrp="1"/>
          </p:cNvGraphicFramePr>
          <p:nvPr>
            <p:extLst>
              <p:ext uri="{D42A27DB-BD31-4B8C-83A1-F6EECF244321}">
                <p14:modId xmlns:p14="http://schemas.microsoft.com/office/powerpoint/2010/main" val="664928823"/>
              </p:ext>
            </p:extLst>
          </p:nvPr>
        </p:nvGraphicFramePr>
        <p:xfrm>
          <a:off x="1619672" y="5445224"/>
          <a:ext cx="6408712" cy="836953"/>
        </p:xfrm>
        <a:graphic>
          <a:graphicData uri="http://schemas.openxmlformats.org/drawingml/2006/table">
            <a:tbl>
              <a:tblPr firstRow="1" bandRow="1">
                <a:tableStyleId>{BC89EF96-8CEA-46FF-86C4-4CE0E7609802}</a:tableStyleId>
              </a:tblPr>
              <a:tblGrid>
                <a:gridCol w="2234494"/>
                <a:gridCol w="4174218"/>
              </a:tblGrid>
              <a:tr h="836953">
                <a:tc>
                  <a:txBody>
                    <a:bodyPr/>
                    <a:lstStyle/>
                    <a:p>
                      <a:r>
                        <a:rPr lang="es-ES" sz="1200" b="0" i="0" dirty="0" smtClean="0"/>
                        <a:t>Prevalecerán</a:t>
                      </a:r>
                      <a:r>
                        <a:rPr lang="es-ES" sz="1200" b="0" i="0" baseline="0" dirty="0" smtClean="0"/>
                        <a:t> aquellas  iniciativas que respondan a los siguientes lineamientos:</a:t>
                      </a:r>
                      <a:endParaRPr lang="es-ES" sz="1200" b="0" i="0" dirty="0"/>
                    </a:p>
                  </a:txBody>
                  <a:tcPr/>
                </a:tc>
                <a:tc>
                  <a:txBody>
                    <a:bodyPr/>
                    <a:lstStyle/>
                    <a:p>
                      <a:pPr marL="285750" indent="-285750" algn="just">
                        <a:buFont typeface="Arial" panose="020B0604020202020204" pitchFamily="34" charset="0"/>
                        <a:buChar char="•"/>
                      </a:pPr>
                      <a:r>
                        <a:rPr lang="es-ES" sz="1200" b="0" i="0" dirty="0" smtClean="0"/>
                        <a:t>Programa</a:t>
                      </a:r>
                      <a:r>
                        <a:rPr lang="es-ES" sz="1200" b="0" i="0" baseline="0" dirty="0" smtClean="0"/>
                        <a:t> de Gob. de la Pdta. Michelle Bachelet</a:t>
                      </a:r>
                    </a:p>
                    <a:p>
                      <a:pPr marL="285750" indent="-285750" algn="just">
                        <a:buFont typeface="Arial" panose="020B0604020202020204" pitchFamily="34" charset="0"/>
                        <a:buChar char="•"/>
                      </a:pPr>
                      <a:r>
                        <a:rPr lang="es-ES" sz="1200" b="0" i="0" baseline="0" dirty="0" smtClean="0"/>
                        <a:t>Política Regional de Cultura</a:t>
                      </a:r>
                    </a:p>
                    <a:p>
                      <a:pPr marL="285750" indent="-285750" algn="just">
                        <a:buFont typeface="Arial" panose="020B0604020202020204" pitchFamily="34" charset="0"/>
                        <a:buChar char="•"/>
                      </a:pPr>
                      <a:r>
                        <a:rPr lang="es-ES" sz="1200" b="0" i="0" baseline="0" dirty="0" smtClean="0"/>
                        <a:t>Plan Especial de Desarrollo de Zonas Extremas</a:t>
                      </a:r>
                    </a:p>
                    <a:p>
                      <a:pPr marL="285750" indent="-285750" algn="just">
                        <a:buFont typeface="Arial" panose="020B0604020202020204" pitchFamily="34" charset="0"/>
                        <a:buChar char="•"/>
                      </a:pPr>
                      <a:r>
                        <a:rPr lang="es-ES" sz="1200" b="0" i="0" baseline="0" dirty="0" smtClean="0"/>
                        <a:t>Estrategia de Desarrollo Regional </a:t>
                      </a:r>
                      <a:endParaRPr lang="es-ES" sz="1200" b="0" i="0" dirty="0"/>
                    </a:p>
                  </a:txBody>
                  <a:tcPr/>
                </a:tc>
              </a:tr>
            </a:tbl>
          </a:graphicData>
        </a:graphic>
      </p:graphicFrame>
      <p:sp>
        <p:nvSpPr>
          <p:cNvPr id="5" name="Flecha curvada hacia la derecha 4"/>
          <p:cNvSpPr/>
          <p:nvPr/>
        </p:nvSpPr>
        <p:spPr>
          <a:xfrm rot="925413">
            <a:off x="898085" y="3070260"/>
            <a:ext cx="1299159" cy="2330626"/>
          </a:xfrm>
          <a:prstGeom prst="curvedRightArrow">
            <a:avLst>
              <a:gd name="adj1" fmla="val 12847"/>
              <a:gd name="adj2" fmla="val 33057"/>
              <a:gd name="adj3" fmla="val 223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6" name="Rectángulo 5"/>
          <p:cNvSpPr/>
          <p:nvPr/>
        </p:nvSpPr>
        <p:spPr>
          <a:xfrm>
            <a:off x="0" y="6309320"/>
            <a:ext cx="9144000" cy="609013"/>
          </a:xfrm>
          <a:prstGeom prst="rect">
            <a:avLst/>
          </a:prstGeom>
        </p:spPr>
        <p:txBody>
          <a:bodyPr wrap="square">
            <a:spAutoFit/>
          </a:bodyPr>
          <a:lstStyle/>
          <a:p>
            <a:pPr algn="just">
              <a:lnSpc>
                <a:spcPct val="150000"/>
              </a:lnSpc>
            </a:pPr>
            <a:r>
              <a:rPr lang="es-ES_tradnl" sz="1200" dirty="0">
                <a:solidFill>
                  <a:srgbClr val="FFFF00"/>
                </a:solidFill>
                <a:latin typeface="Verdana" panose="020B0604030504040204" pitchFamily="34" charset="0"/>
                <a:ea typeface="Verdana" panose="020B0604030504040204" pitchFamily="34" charset="0"/>
                <a:cs typeface="Verdana" panose="020B0604030504040204" pitchFamily="34" charset="0"/>
              </a:rPr>
              <a:t>Las iniciativas que no logren un total ponderado mínimo de 70 puntos no serán seleccionadas para su financiamiento.</a:t>
            </a:r>
            <a:endParaRPr lang="es-ES" sz="1200"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938826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43808" y="404664"/>
            <a:ext cx="3036344" cy="369332"/>
          </a:xfrm>
          <a:prstGeom prst="rect">
            <a:avLst/>
          </a:prstGeom>
        </p:spPr>
        <p:txBody>
          <a:bodyPr wrap="none">
            <a:spAutoFit/>
          </a:bodyPr>
          <a:lstStyle/>
          <a:p>
            <a:r>
              <a:rPr lang="es-ES_tradnl" dirty="0"/>
              <a:t>Experiencia de la Organización</a:t>
            </a:r>
            <a:endParaRPr lang="es-ES" dirty="0"/>
          </a:p>
        </p:txBody>
      </p:sp>
      <p:sp>
        <p:nvSpPr>
          <p:cNvPr id="3" name="Rectángulo 2"/>
          <p:cNvSpPr/>
          <p:nvPr/>
        </p:nvSpPr>
        <p:spPr>
          <a:xfrm>
            <a:off x="1043608" y="1268760"/>
            <a:ext cx="6768752" cy="1754326"/>
          </a:xfrm>
          <a:prstGeom prst="rect">
            <a:avLst/>
          </a:prstGeom>
        </p:spPr>
        <p:txBody>
          <a:bodyPr wrap="square">
            <a:spAutoFit/>
          </a:bodyPr>
          <a:lstStyle/>
          <a:p>
            <a:pPr algn="just"/>
            <a:r>
              <a:rPr lang="es-ES_tradnl" dirty="0" smtClean="0"/>
              <a:t>Requisito para evaluar:</a:t>
            </a:r>
          </a:p>
          <a:p>
            <a:pPr algn="just"/>
            <a:endParaRPr lang="es-ES_tradnl" dirty="0" smtClean="0"/>
          </a:p>
          <a:p>
            <a:pPr algn="just"/>
            <a:r>
              <a:rPr lang="es-ES_tradnl" dirty="0" smtClean="0"/>
              <a:t>Listado </a:t>
            </a:r>
            <a:r>
              <a:rPr lang="es-ES_tradnl" dirty="0"/>
              <a:t>de proyectos ejecutados financiados por el FNDR u otras fuentes de financiamiento o alguna actividad realizada por la organización, acreditando con documento que respalde dicha ejecución.</a:t>
            </a: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1475883545"/>
              </p:ext>
            </p:extLst>
          </p:nvPr>
        </p:nvGraphicFramePr>
        <p:xfrm>
          <a:off x="2051720" y="3356992"/>
          <a:ext cx="4582194" cy="2016223"/>
        </p:xfrm>
        <a:graphic>
          <a:graphicData uri="http://schemas.openxmlformats.org/drawingml/2006/table">
            <a:tbl>
              <a:tblPr firstRow="1" firstCol="1" bandRow="1">
                <a:tableStyleId>{5C22544A-7EE6-4342-B048-85BDC9FD1C3A}</a:tableStyleId>
              </a:tblPr>
              <a:tblGrid>
                <a:gridCol w="1816286"/>
                <a:gridCol w="1638599"/>
                <a:gridCol w="1127309"/>
              </a:tblGrid>
              <a:tr h="368659">
                <a:tc>
                  <a:txBody>
                    <a:bodyPr/>
                    <a:lstStyle/>
                    <a:p>
                      <a:pPr algn="ctr">
                        <a:lnSpc>
                          <a:spcPct val="107000"/>
                        </a:lnSpc>
                        <a:spcAft>
                          <a:spcPts val="0"/>
                        </a:spcAft>
                      </a:pPr>
                      <a:r>
                        <a:rPr lang="es-CL" sz="1400" kern="150" dirty="0">
                          <a:effectLst/>
                        </a:rPr>
                        <a:t>SUBCRITERIO</a:t>
                      </a:r>
                      <a:endParaRPr lang="es-CL" sz="1400" kern="150" dirty="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400" kern="150" dirty="0">
                          <a:effectLst/>
                        </a:rPr>
                        <a:t>PARAMETRO</a:t>
                      </a:r>
                      <a:endParaRPr lang="es-CL" sz="1400" kern="150" dirty="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400" kern="150" dirty="0">
                          <a:effectLst/>
                        </a:rPr>
                        <a:t>PUNTOS</a:t>
                      </a:r>
                      <a:endParaRPr lang="es-CL" sz="1400" kern="150" dirty="0">
                        <a:effectLst/>
                        <a:latin typeface="Liberation Serif"/>
                        <a:ea typeface="Droid Sans Fallback"/>
                        <a:cs typeface="FreeSans"/>
                      </a:endParaRPr>
                    </a:p>
                  </a:txBody>
                  <a:tcPr marL="44450" marR="44450" marT="0" marB="0" anchor="ctr"/>
                </a:tc>
              </a:tr>
              <a:tr h="540851">
                <a:tc rowSpan="3">
                  <a:txBody>
                    <a:bodyPr/>
                    <a:lstStyle/>
                    <a:p>
                      <a:pPr algn="just">
                        <a:lnSpc>
                          <a:spcPct val="107000"/>
                        </a:lnSpc>
                        <a:spcAft>
                          <a:spcPts val="0"/>
                        </a:spcAft>
                      </a:pPr>
                      <a:r>
                        <a:rPr lang="es-CL" sz="1400" kern="150" dirty="0">
                          <a:effectLst/>
                        </a:rPr>
                        <a:t>Actividades realizadas por la organización los dos últimos años.</a:t>
                      </a:r>
                      <a:endParaRPr lang="es-CL" sz="1400" kern="150" dirty="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400" kern="150" dirty="0">
                          <a:effectLst/>
                        </a:rPr>
                        <a:t>5-3</a:t>
                      </a:r>
                      <a:endParaRPr lang="es-CL" sz="1400" kern="150" dirty="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400" kern="150">
                          <a:effectLst/>
                        </a:rPr>
                        <a:t>100 puntos</a:t>
                      </a:r>
                      <a:endParaRPr lang="es-CL" sz="1400" kern="150">
                        <a:effectLst/>
                        <a:latin typeface="Liberation Serif"/>
                        <a:ea typeface="Droid Sans Fallback"/>
                        <a:cs typeface="FreeSans"/>
                      </a:endParaRPr>
                    </a:p>
                  </a:txBody>
                  <a:tcPr marL="44450" marR="44450" marT="0" marB="0" anchor="ctr"/>
                </a:tc>
              </a:tr>
              <a:tr h="540851">
                <a:tc vMerge="1">
                  <a:txBody>
                    <a:bodyPr/>
                    <a:lstStyle/>
                    <a:p>
                      <a:endParaRPr lang="es-CL"/>
                    </a:p>
                  </a:txBody>
                  <a:tcPr/>
                </a:tc>
                <a:tc>
                  <a:txBody>
                    <a:bodyPr/>
                    <a:lstStyle/>
                    <a:p>
                      <a:pPr algn="ctr">
                        <a:lnSpc>
                          <a:spcPct val="107000"/>
                        </a:lnSpc>
                        <a:spcAft>
                          <a:spcPts val="0"/>
                        </a:spcAft>
                      </a:pPr>
                      <a:r>
                        <a:rPr lang="es-CL" sz="1400" kern="150">
                          <a:effectLst/>
                        </a:rPr>
                        <a:t>2-1</a:t>
                      </a:r>
                      <a:endParaRPr lang="es-CL" sz="1400" kern="15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400" kern="150">
                          <a:effectLst/>
                        </a:rPr>
                        <a:t>80 puntos</a:t>
                      </a:r>
                      <a:endParaRPr lang="es-CL" sz="1400" kern="150">
                        <a:effectLst/>
                        <a:latin typeface="Liberation Serif"/>
                        <a:ea typeface="Droid Sans Fallback"/>
                        <a:cs typeface="FreeSans"/>
                      </a:endParaRPr>
                    </a:p>
                  </a:txBody>
                  <a:tcPr marL="44450" marR="44450" marT="0" marB="0" anchor="ctr"/>
                </a:tc>
              </a:tr>
              <a:tr h="565862">
                <a:tc vMerge="1">
                  <a:txBody>
                    <a:bodyPr/>
                    <a:lstStyle/>
                    <a:p>
                      <a:endParaRPr lang="es-CL"/>
                    </a:p>
                  </a:txBody>
                  <a:tcPr/>
                </a:tc>
                <a:tc>
                  <a:txBody>
                    <a:bodyPr/>
                    <a:lstStyle/>
                    <a:p>
                      <a:pPr algn="ctr">
                        <a:lnSpc>
                          <a:spcPct val="107000"/>
                        </a:lnSpc>
                        <a:spcAft>
                          <a:spcPts val="0"/>
                        </a:spcAft>
                      </a:pPr>
                      <a:r>
                        <a:rPr lang="es-CL" sz="1400" kern="150">
                          <a:effectLst/>
                        </a:rPr>
                        <a:t>Menos de 1</a:t>
                      </a:r>
                      <a:endParaRPr lang="es-CL" sz="1400" kern="15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400" kern="150" dirty="0">
                          <a:effectLst/>
                        </a:rPr>
                        <a:t>60 puntos</a:t>
                      </a:r>
                      <a:endParaRPr lang="es-CL" sz="1400" kern="150" dirty="0">
                        <a:effectLst/>
                        <a:latin typeface="Liberation Serif"/>
                        <a:ea typeface="Droid Sans Fallback"/>
                        <a:cs typeface="FreeSans"/>
                      </a:endParaRPr>
                    </a:p>
                  </a:txBody>
                  <a:tcPr marL="44450" marR="44450" marT="0" marB="0" anchor="ctr"/>
                </a:tc>
              </a:tr>
            </a:tbl>
          </a:graphicData>
        </a:graphic>
      </p:graphicFrame>
    </p:spTree>
    <p:extLst>
      <p:ext uri="{BB962C8B-B14F-4D97-AF65-F5344CB8AC3E}">
        <p14:creationId xmlns:p14="http://schemas.microsoft.com/office/powerpoint/2010/main" val="15266089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828183185"/>
              </p:ext>
            </p:extLst>
          </p:nvPr>
        </p:nvGraphicFramePr>
        <p:xfrm>
          <a:off x="1331640" y="2204864"/>
          <a:ext cx="6336705" cy="2664299"/>
        </p:xfrm>
        <a:graphic>
          <a:graphicData uri="http://schemas.openxmlformats.org/drawingml/2006/table">
            <a:tbl>
              <a:tblPr firstRow="1" firstCol="1" bandRow="1"/>
              <a:tblGrid>
                <a:gridCol w="331110"/>
                <a:gridCol w="2369611"/>
                <a:gridCol w="1719834"/>
                <a:gridCol w="1916150"/>
              </a:tblGrid>
              <a:tr h="359248">
                <a:tc>
                  <a:txBody>
                    <a:bodyPr/>
                    <a:lstStyle/>
                    <a:p>
                      <a:pPr marL="0" algn="ctr" defTabSz="914400" rtl="0" eaLnBrk="1" latinLnBrk="0" hangingPunct="1">
                        <a:lnSpc>
                          <a:spcPct val="107000"/>
                        </a:lnSpc>
                        <a:spcAft>
                          <a:spcPts val="0"/>
                        </a:spcAft>
                      </a:pPr>
                      <a:r>
                        <a:rPr lang="es-ES_tradnl" sz="1200" b="1" kern="150" dirty="0">
                          <a:solidFill>
                            <a:schemeClr val="dk1"/>
                          </a:solidFill>
                          <a:effectLst/>
                          <a:latin typeface="+mn-lt"/>
                          <a:ea typeface="+mn-ea"/>
                          <a:cs typeface="+mn-cs"/>
                        </a:rPr>
                        <a:t>Nº </a:t>
                      </a:r>
                      <a:endParaRPr lang="es-ES" sz="1200" b="1" kern="150" dirty="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s-ES_tradnl" sz="1200" b="1" kern="150" dirty="0">
                          <a:solidFill>
                            <a:schemeClr val="dk1"/>
                          </a:solidFill>
                          <a:effectLst/>
                          <a:latin typeface="+mn-lt"/>
                          <a:ea typeface="+mn-ea"/>
                          <a:cs typeface="+mn-cs"/>
                        </a:rPr>
                        <a:t>NOMBRE ACTIVIDAD </a:t>
                      </a:r>
                      <a:endParaRPr lang="es-ES" sz="1200" b="1" kern="150" dirty="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s-ES_tradnl" sz="1200" b="1" kern="150" dirty="0">
                          <a:solidFill>
                            <a:schemeClr val="dk1"/>
                          </a:solidFill>
                          <a:effectLst/>
                          <a:latin typeface="+mn-lt"/>
                          <a:ea typeface="+mn-ea"/>
                          <a:cs typeface="+mn-cs"/>
                        </a:rPr>
                        <a:t>FECHA EJECUCIÓN </a:t>
                      </a:r>
                      <a:endParaRPr lang="es-ES" sz="1200" b="1" kern="150" dirty="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s-ES_tradnl" sz="1200" b="1" kern="150" dirty="0">
                          <a:solidFill>
                            <a:schemeClr val="dk1"/>
                          </a:solidFill>
                          <a:effectLst/>
                          <a:latin typeface="+mn-lt"/>
                          <a:ea typeface="+mn-ea"/>
                          <a:cs typeface="+mn-cs"/>
                        </a:rPr>
                        <a:t>MEDIO DE VERIFICACIÓN </a:t>
                      </a:r>
                      <a:endParaRPr lang="es-ES" sz="1200" b="1" kern="150" dirty="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293">
                <a:tc>
                  <a:txBody>
                    <a:bodyPr/>
                    <a:lstStyle/>
                    <a:p>
                      <a:pPr marL="0" algn="ctr" defTabSz="914400" rtl="0" eaLnBrk="1" latinLnBrk="0" hangingPunct="1">
                        <a:lnSpc>
                          <a:spcPct val="107000"/>
                        </a:lnSpc>
                        <a:spcAft>
                          <a:spcPts val="0"/>
                        </a:spcAft>
                      </a:pPr>
                      <a:r>
                        <a:rPr lang="es-ES_tradnl" sz="1200" b="1" kern="150">
                          <a:solidFill>
                            <a:schemeClr val="dk1"/>
                          </a:solidFill>
                          <a:effectLst/>
                          <a:latin typeface="+mn-lt"/>
                          <a:ea typeface="+mn-ea"/>
                          <a:cs typeface="+mn-cs"/>
                        </a:rPr>
                        <a:t> </a:t>
                      </a:r>
                      <a:endParaRPr lang="es-ES" sz="1200" b="1" kern="15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s-ES_tradnl" sz="1200" b="1" kern="150">
                          <a:solidFill>
                            <a:schemeClr val="dk1"/>
                          </a:solidFill>
                          <a:effectLst/>
                          <a:latin typeface="+mn-lt"/>
                          <a:ea typeface="+mn-ea"/>
                          <a:cs typeface="+mn-cs"/>
                        </a:rPr>
                        <a:t> </a:t>
                      </a:r>
                      <a:endParaRPr lang="es-ES" sz="1200" b="1" kern="15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s-ES_tradnl" sz="1200" b="1" kern="150">
                          <a:solidFill>
                            <a:schemeClr val="dk1"/>
                          </a:solidFill>
                          <a:effectLst/>
                          <a:latin typeface="+mn-lt"/>
                          <a:ea typeface="+mn-ea"/>
                          <a:cs typeface="+mn-cs"/>
                        </a:rPr>
                        <a:t> </a:t>
                      </a:r>
                      <a:endParaRPr lang="es-ES" sz="1200" b="1" kern="15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s-ES_tradnl" sz="1200" b="1" kern="150" dirty="0">
                          <a:solidFill>
                            <a:schemeClr val="dk1"/>
                          </a:solidFill>
                          <a:effectLst/>
                          <a:latin typeface="+mn-lt"/>
                          <a:ea typeface="+mn-ea"/>
                          <a:cs typeface="+mn-cs"/>
                        </a:rPr>
                        <a:t> </a:t>
                      </a:r>
                      <a:endParaRPr lang="es-ES" sz="1200" b="1" kern="150" dirty="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293">
                <a:tc>
                  <a:txBody>
                    <a:bodyPr/>
                    <a:lstStyle/>
                    <a:p>
                      <a:pPr marL="0" algn="ctr" defTabSz="914400" rtl="0" eaLnBrk="1" latinLnBrk="0" hangingPunct="1">
                        <a:lnSpc>
                          <a:spcPct val="107000"/>
                        </a:lnSpc>
                        <a:spcAft>
                          <a:spcPts val="0"/>
                        </a:spcAft>
                      </a:pPr>
                      <a:r>
                        <a:rPr lang="es-ES_tradnl" sz="1200" b="1" kern="150">
                          <a:solidFill>
                            <a:schemeClr val="dk1"/>
                          </a:solidFill>
                          <a:effectLst/>
                          <a:latin typeface="+mn-lt"/>
                          <a:ea typeface="+mn-ea"/>
                          <a:cs typeface="+mn-cs"/>
                        </a:rPr>
                        <a:t> </a:t>
                      </a:r>
                      <a:endParaRPr lang="es-ES" sz="1200" b="1" kern="15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s-ES_tradnl" sz="1200" b="1" kern="150" dirty="0">
                          <a:solidFill>
                            <a:schemeClr val="dk1"/>
                          </a:solidFill>
                          <a:effectLst/>
                          <a:latin typeface="+mn-lt"/>
                          <a:ea typeface="+mn-ea"/>
                          <a:cs typeface="+mn-cs"/>
                        </a:rPr>
                        <a:t> </a:t>
                      </a:r>
                      <a:endParaRPr lang="es-ES" sz="1200" b="1" kern="150" dirty="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s-ES_tradnl" sz="1200" b="1" kern="150">
                          <a:solidFill>
                            <a:schemeClr val="dk1"/>
                          </a:solidFill>
                          <a:effectLst/>
                          <a:latin typeface="+mn-lt"/>
                          <a:ea typeface="+mn-ea"/>
                          <a:cs typeface="+mn-cs"/>
                        </a:rPr>
                        <a:t> </a:t>
                      </a:r>
                      <a:endParaRPr lang="es-ES" sz="1200" b="1" kern="15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s-ES_tradnl" sz="1200" b="1" kern="150" dirty="0">
                          <a:solidFill>
                            <a:schemeClr val="dk1"/>
                          </a:solidFill>
                          <a:effectLst/>
                          <a:latin typeface="+mn-lt"/>
                          <a:ea typeface="+mn-ea"/>
                          <a:cs typeface="+mn-cs"/>
                        </a:rPr>
                        <a:t> </a:t>
                      </a:r>
                      <a:endParaRPr lang="es-ES" sz="1200" b="1" kern="150" dirty="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293">
                <a:tc>
                  <a:txBody>
                    <a:bodyPr/>
                    <a:lstStyle/>
                    <a:p>
                      <a:pPr marL="0" algn="ctr" defTabSz="914400" rtl="0" eaLnBrk="1" latinLnBrk="0" hangingPunct="1">
                        <a:lnSpc>
                          <a:spcPct val="107000"/>
                        </a:lnSpc>
                        <a:spcAft>
                          <a:spcPts val="0"/>
                        </a:spcAft>
                      </a:pPr>
                      <a:r>
                        <a:rPr lang="es-ES_tradnl" sz="1200" b="1" kern="150">
                          <a:solidFill>
                            <a:schemeClr val="dk1"/>
                          </a:solidFill>
                          <a:effectLst/>
                          <a:latin typeface="+mn-lt"/>
                          <a:ea typeface="+mn-ea"/>
                          <a:cs typeface="+mn-cs"/>
                        </a:rPr>
                        <a:t> </a:t>
                      </a:r>
                      <a:endParaRPr lang="es-ES" sz="1200" b="1" kern="15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s-ES_tradnl" sz="1200" b="1" kern="150">
                          <a:solidFill>
                            <a:schemeClr val="dk1"/>
                          </a:solidFill>
                          <a:effectLst/>
                          <a:latin typeface="+mn-lt"/>
                          <a:ea typeface="+mn-ea"/>
                          <a:cs typeface="+mn-cs"/>
                        </a:rPr>
                        <a:t> </a:t>
                      </a:r>
                      <a:endParaRPr lang="es-ES" sz="1200" b="1" kern="15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s-ES_tradnl" sz="1200" b="1" kern="150">
                          <a:solidFill>
                            <a:schemeClr val="dk1"/>
                          </a:solidFill>
                          <a:effectLst/>
                          <a:latin typeface="+mn-lt"/>
                          <a:ea typeface="+mn-ea"/>
                          <a:cs typeface="+mn-cs"/>
                        </a:rPr>
                        <a:t> </a:t>
                      </a:r>
                      <a:endParaRPr lang="es-ES" sz="1200" b="1" kern="15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s-ES_tradnl" sz="1200" b="1" kern="150" dirty="0">
                          <a:solidFill>
                            <a:schemeClr val="dk1"/>
                          </a:solidFill>
                          <a:effectLst/>
                          <a:latin typeface="+mn-lt"/>
                          <a:ea typeface="+mn-ea"/>
                          <a:cs typeface="+mn-cs"/>
                        </a:rPr>
                        <a:t> </a:t>
                      </a:r>
                      <a:endParaRPr lang="es-ES" sz="1200" b="1" kern="150" dirty="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293">
                <a:tc>
                  <a:txBody>
                    <a:bodyPr/>
                    <a:lstStyle/>
                    <a:p>
                      <a:pPr marL="0" algn="ctr" defTabSz="914400" rtl="0" eaLnBrk="1" latinLnBrk="0" hangingPunct="1">
                        <a:lnSpc>
                          <a:spcPct val="107000"/>
                        </a:lnSpc>
                        <a:spcAft>
                          <a:spcPts val="0"/>
                        </a:spcAft>
                      </a:pPr>
                      <a:r>
                        <a:rPr lang="es-ES_tradnl" sz="1200" b="1" kern="150">
                          <a:solidFill>
                            <a:schemeClr val="dk1"/>
                          </a:solidFill>
                          <a:effectLst/>
                          <a:latin typeface="+mn-lt"/>
                          <a:ea typeface="+mn-ea"/>
                          <a:cs typeface="+mn-cs"/>
                        </a:rPr>
                        <a:t> </a:t>
                      </a:r>
                      <a:endParaRPr lang="es-ES" sz="1200" b="1" kern="15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s-ES_tradnl" sz="1200" b="1" kern="150">
                          <a:solidFill>
                            <a:schemeClr val="dk1"/>
                          </a:solidFill>
                          <a:effectLst/>
                          <a:latin typeface="+mn-lt"/>
                          <a:ea typeface="+mn-ea"/>
                          <a:cs typeface="+mn-cs"/>
                        </a:rPr>
                        <a:t> </a:t>
                      </a:r>
                      <a:endParaRPr lang="es-ES" sz="1200" b="1" kern="15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s-ES_tradnl" sz="1200" b="1" kern="150">
                          <a:solidFill>
                            <a:schemeClr val="dk1"/>
                          </a:solidFill>
                          <a:effectLst/>
                          <a:latin typeface="+mn-lt"/>
                          <a:ea typeface="+mn-ea"/>
                          <a:cs typeface="+mn-cs"/>
                        </a:rPr>
                        <a:t> </a:t>
                      </a:r>
                      <a:endParaRPr lang="es-ES" sz="1200" b="1" kern="15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s-ES_tradnl" sz="1200" b="1" kern="150" dirty="0">
                          <a:solidFill>
                            <a:schemeClr val="dk1"/>
                          </a:solidFill>
                          <a:effectLst/>
                          <a:latin typeface="+mn-lt"/>
                          <a:ea typeface="+mn-ea"/>
                          <a:cs typeface="+mn-cs"/>
                        </a:rPr>
                        <a:t> </a:t>
                      </a:r>
                      <a:endParaRPr lang="es-ES" sz="1200" b="1" kern="150" dirty="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293">
                <a:tc>
                  <a:txBody>
                    <a:bodyPr/>
                    <a:lstStyle/>
                    <a:p>
                      <a:pPr marL="0" algn="ctr" defTabSz="914400" rtl="0" eaLnBrk="1" latinLnBrk="0" hangingPunct="1">
                        <a:lnSpc>
                          <a:spcPct val="107000"/>
                        </a:lnSpc>
                        <a:spcAft>
                          <a:spcPts val="0"/>
                        </a:spcAft>
                      </a:pPr>
                      <a:r>
                        <a:rPr lang="es-ES_tradnl" sz="1200" b="1" kern="150">
                          <a:solidFill>
                            <a:schemeClr val="dk1"/>
                          </a:solidFill>
                          <a:effectLst/>
                          <a:latin typeface="+mn-lt"/>
                          <a:ea typeface="+mn-ea"/>
                          <a:cs typeface="+mn-cs"/>
                        </a:rPr>
                        <a:t> </a:t>
                      </a:r>
                      <a:endParaRPr lang="es-ES" sz="1200" b="1" kern="15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s-ES_tradnl" sz="1200" b="1" kern="150">
                          <a:solidFill>
                            <a:schemeClr val="dk1"/>
                          </a:solidFill>
                          <a:effectLst/>
                          <a:latin typeface="+mn-lt"/>
                          <a:ea typeface="+mn-ea"/>
                          <a:cs typeface="+mn-cs"/>
                        </a:rPr>
                        <a:t> </a:t>
                      </a:r>
                      <a:endParaRPr lang="es-ES" sz="1200" b="1" kern="15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s-ES_tradnl" sz="1200" b="1" kern="150">
                          <a:solidFill>
                            <a:schemeClr val="dk1"/>
                          </a:solidFill>
                          <a:effectLst/>
                          <a:latin typeface="+mn-lt"/>
                          <a:ea typeface="+mn-ea"/>
                          <a:cs typeface="+mn-cs"/>
                        </a:rPr>
                        <a:t> </a:t>
                      </a:r>
                      <a:endParaRPr lang="es-ES" sz="1200" b="1" kern="15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s-ES_tradnl" sz="1200" b="1" kern="150" dirty="0">
                          <a:solidFill>
                            <a:schemeClr val="dk1"/>
                          </a:solidFill>
                          <a:effectLst/>
                          <a:latin typeface="+mn-lt"/>
                          <a:ea typeface="+mn-ea"/>
                          <a:cs typeface="+mn-cs"/>
                        </a:rPr>
                        <a:t> </a:t>
                      </a:r>
                      <a:endParaRPr lang="es-ES" sz="1200" b="1" kern="150" dirty="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293">
                <a:tc>
                  <a:txBody>
                    <a:bodyPr/>
                    <a:lstStyle/>
                    <a:p>
                      <a:pPr marL="0" algn="ctr" defTabSz="914400" rtl="0" eaLnBrk="1" latinLnBrk="0" hangingPunct="1">
                        <a:lnSpc>
                          <a:spcPct val="107000"/>
                        </a:lnSpc>
                        <a:spcAft>
                          <a:spcPts val="0"/>
                        </a:spcAft>
                      </a:pPr>
                      <a:r>
                        <a:rPr lang="es-ES_tradnl" sz="1200" b="1" kern="150">
                          <a:solidFill>
                            <a:schemeClr val="dk1"/>
                          </a:solidFill>
                          <a:effectLst/>
                          <a:latin typeface="+mn-lt"/>
                          <a:ea typeface="+mn-ea"/>
                          <a:cs typeface="+mn-cs"/>
                        </a:rPr>
                        <a:t> </a:t>
                      </a:r>
                      <a:endParaRPr lang="es-ES" sz="1200" b="1" kern="15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s-ES_tradnl" sz="1200" b="1" kern="150">
                          <a:solidFill>
                            <a:schemeClr val="dk1"/>
                          </a:solidFill>
                          <a:effectLst/>
                          <a:latin typeface="+mn-lt"/>
                          <a:ea typeface="+mn-ea"/>
                          <a:cs typeface="+mn-cs"/>
                        </a:rPr>
                        <a:t> </a:t>
                      </a:r>
                      <a:endParaRPr lang="es-ES" sz="1200" b="1" kern="15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s-ES_tradnl" sz="1200" b="1" kern="150">
                          <a:solidFill>
                            <a:schemeClr val="dk1"/>
                          </a:solidFill>
                          <a:effectLst/>
                          <a:latin typeface="+mn-lt"/>
                          <a:ea typeface="+mn-ea"/>
                          <a:cs typeface="+mn-cs"/>
                        </a:rPr>
                        <a:t> </a:t>
                      </a:r>
                      <a:endParaRPr lang="es-ES" sz="1200" b="1" kern="15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s-ES_tradnl" sz="1200" b="1" kern="150" dirty="0">
                          <a:solidFill>
                            <a:schemeClr val="dk1"/>
                          </a:solidFill>
                          <a:effectLst/>
                          <a:latin typeface="+mn-lt"/>
                          <a:ea typeface="+mn-ea"/>
                          <a:cs typeface="+mn-cs"/>
                        </a:rPr>
                        <a:t> </a:t>
                      </a:r>
                      <a:endParaRPr lang="es-ES" sz="1200" b="1" kern="150" dirty="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9293">
                <a:tc>
                  <a:txBody>
                    <a:bodyPr/>
                    <a:lstStyle/>
                    <a:p>
                      <a:pPr marL="0" algn="ctr" defTabSz="914400" rtl="0" eaLnBrk="1" latinLnBrk="0" hangingPunct="1">
                        <a:lnSpc>
                          <a:spcPct val="107000"/>
                        </a:lnSpc>
                        <a:spcAft>
                          <a:spcPts val="0"/>
                        </a:spcAft>
                      </a:pPr>
                      <a:r>
                        <a:rPr lang="es-ES_tradnl" sz="1200" b="1" kern="150">
                          <a:solidFill>
                            <a:schemeClr val="dk1"/>
                          </a:solidFill>
                          <a:effectLst/>
                          <a:latin typeface="+mn-lt"/>
                          <a:ea typeface="+mn-ea"/>
                          <a:cs typeface="+mn-cs"/>
                        </a:rPr>
                        <a:t> </a:t>
                      </a:r>
                      <a:endParaRPr lang="es-ES" sz="1200" b="1" kern="15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s-ES_tradnl" sz="1200" b="1" kern="150">
                          <a:solidFill>
                            <a:schemeClr val="dk1"/>
                          </a:solidFill>
                          <a:effectLst/>
                          <a:latin typeface="+mn-lt"/>
                          <a:ea typeface="+mn-ea"/>
                          <a:cs typeface="+mn-cs"/>
                        </a:rPr>
                        <a:t> </a:t>
                      </a:r>
                      <a:endParaRPr lang="es-ES" sz="1200" b="1" kern="15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s-ES_tradnl" sz="1200" b="1" kern="150">
                          <a:solidFill>
                            <a:schemeClr val="dk1"/>
                          </a:solidFill>
                          <a:effectLst/>
                          <a:latin typeface="+mn-lt"/>
                          <a:ea typeface="+mn-ea"/>
                          <a:cs typeface="+mn-cs"/>
                        </a:rPr>
                        <a:t> </a:t>
                      </a:r>
                      <a:endParaRPr lang="es-ES" sz="1200" b="1" kern="15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lnSpc>
                          <a:spcPct val="107000"/>
                        </a:lnSpc>
                        <a:spcAft>
                          <a:spcPts val="0"/>
                        </a:spcAft>
                      </a:pPr>
                      <a:r>
                        <a:rPr lang="es-ES_tradnl" sz="1200" b="1" kern="150" dirty="0">
                          <a:solidFill>
                            <a:schemeClr val="dk1"/>
                          </a:solidFill>
                          <a:effectLst/>
                          <a:latin typeface="+mn-lt"/>
                          <a:ea typeface="+mn-ea"/>
                          <a:cs typeface="+mn-cs"/>
                        </a:rPr>
                        <a:t> </a:t>
                      </a:r>
                      <a:endParaRPr lang="es-ES" sz="1200" b="1" kern="150" dirty="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CuadroTexto 2"/>
          <p:cNvSpPr txBox="1"/>
          <p:nvPr/>
        </p:nvSpPr>
        <p:spPr>
          <a:xfrm>
            <a:off x="3059832" y="1196752"/>
            <a:ext cx="2823465" cy="369332"/>
          </a:xfrm>
          <a:prstGeom prst="rect">
            <a:avLst/>
          </a:prstGeom>
          <a:noFill/>
        </p:spPr>
        <p:txBody>
          <a:bodyPr wrap="none" rtlCol="0">
            <a:spAutoFit/>
          </a:bodyPr>
          <a:lstStyle/>
          <a:p>
            <a:r>
              <a:rPr lang="es-ES_tradnl" dirty="0" smtClean="0"/>
              <a:t>MODELO DE PRESENTACIÓN</a:t>
            </a:r>
            <a:endParaRPr lang="es-CL" dirty="0"/>
          </a:p>
        </p:txBody>
      </p:sp>
    </p:spTree>
    <p:extLst>
      <p:ext uri="{BB962C8B-B14F-4D97-AF65-F5344CB8AC3E}">
        <p14:creationId xmlns:p14="http://schemas.microsoft.com/office/powerpoint/2010/main" val="16944974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3568" y="476672"/>
            <a:ext cx="7850833" cy="5544616"/>
          </a:xfrm>
        </p:spPr>
        <p:txBody>
          <a:bodyPr>
            <a:normAutofit lnSpcReduction="10000"/>
          </a:bodyPr>
          <a:lstStyle/>
          <a:p>
            <a:pPr marL="0" lvl="0" indent="0">
              <a:buNone/>
            </a:pPr>
            <a:endParaRPr lang="es-CL" b="1" dirty="0">
              <a:latin typeface="Verdana" panose="020B0604030504040204" pitchFamily="34" charset="0"/>
              <a:ea typeface="Verdana" panose="020B0604030504040204" pitchFamily="34" charset="0"/>
              <a:cs typeface="Verdana" panose="020B0604030504040204" pitchFamily="34" charset="0"/>
            </a:endParaRPr>
          </a:p>
          <a:p>
            <a:pPr marL="0" lvl="0" indent="0">
              <a:buNone/>
            </a:pPr>
            <a:r>
              <a:rPr lang="es-CL" sz="2800" b="1" dirty="0" smtClean="0">
                <a:latin typeface="Verdana" panose="020B0604030504040204" pitchFamily="34" charset="0"/>
                <a:ea typeface="Verdana" panose="020B0604030504040204" pitchFamily="34" charset="0"/>
                <a:cs typeface="Verdana" panose="020B0604030504040204" pitchFamily="34" charset="0"/>
              </a:rPr>
              <a:t> </a:t>
            </a:r>
            <a:r>
              <a:rPr lang="es-CL" sz="3200" b="1" dirty="0">
                <a:solidFill>
                  <a:schemeClr val="tx1"/>
                </a:solidFill>
                <a:latin typeface="Verdana" panose="020B0604030504040204" pitchFamily="34" charset="0"/>
                <a:ea typeface="Verdana" panose="020B0604030504040204" pitchFamily="34" charset="0"/>
                <a:cs typeface="Verdana" panose="020B0604030504040204" pitchFamily="34" charset="0"/>
              </a:rPr>
              <a:t>¿Quiénes pueden postular? </a:t>
            </a:r>
            <a:endParaRPr lang="es-ES" sz="32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r>
              <a:rPr lang="es-CL" sz="2000" dirty="0" smtClean="0">
                <a:latin typeface="Verdana" panose="020B0604030504040204" pitchFamily="34" charset="0"/>
                <a:ea typeface="Verdana" panose="020B0604030504040204" pitchFamily="34" charset="0"/>
                <a:cs typeface="Verdana" panose="020B0604030504040204" pitchFamily="34" charset="0"/>
              </a:rPr>
              <a:t> </a:t>
            </a:r>
          </a:p>
          <a:p>
            <a:pPr marL="0" indent="0" algn="just">
              <a:buNone/>
            </a:pPr>
            <a:endParaRPr lang="es-CL" dirty="0">
              <a:latin typeface="Verdana" panose="020B0604030504040204" pitchFamily="34" charset="0"/>
              <a:ea typeface="Verdana" panose="020B0604030504040204" pitchFamily="34" charset="0"/>
              <a:cs typeface="Verdana" panose="020B0604030504040204" pitchFamily="34" charset="0"/>
            </a:endParaRPr>
          </a:p>
          <a:p>
            <a:pPr algn="just">
              <a:buFont typeface="Wingdings" panose="05000000000000000000" pitchFamily="2" charset="2"/>
              <a:buChar char="v"/>
            </a:pPr>
            <a:r>
              <a:rPr lang="es-ES_tradnl" sz="2400" dirty="0" smtClean="0">
                <a:latin typeface="Verdana" panose="020B0604030504040204" pitchFamily="34" charset="0"/>
                <a:ea typeface="Verdana" panose="020B0604030504040204" pitchFamily="34" charset="0"/>
                <a:cs typeface="Verdana" panose="020B0604030504040204" pitchFamily="34" charset="0"/>
              </a:rPr>
              <a:t>Municipalidades</a:t>
            </a:r>
          </a:p>
          <a:p>
            <a:pPr algn="just">
              <a:buFont typeface="Wingdings" panose="05000000000000000000" pitchFamily="2" charset="2"/>
              <a:buChar char="v"/>
            </a:pPr>
            <a:endParaRPr lang="es-ES_tradnl" sz="2400" dirty="0" smtClean="0">
              <a:latin typeface="Verdana" panose="020B0604030504040204" pitchFamily="34" charset="0"/>
              <a:ea typeface="Verdana" panose="020B0604030504040204" pitchFamily="34" charset="0"/>
              <a:cs typeface="Verdana" panose="020B0604030504040204" pitchFamily="34" charset="0"/>
            </a:endParaRPr>
          </a:p>
          <a:p>
            <a:pPr algn="just">
              <a:buFont typeface="Wingdings" panose="05000000000000000000" pitchFamily="2" charset="2"/>
              <a:buChar char="v"/>
            </a:pPr>
            <a:r>
              <a:rPr lang="es-ES_tradnl" sz="2400" dirty="0" smtClean="0">
                <a:latin typeface="Verdana" panose="020B0604030504040204" pitchFamily="34" charset="0"/>
                <a:ea typeface="Verdana" panose="020B0604030504040204" pitchFamily="34" charset="0"/>
                <a:cs typeface="Verdana" panose="020B0604030504040204" pitchFamily="34" charset="0"/>
              </a:rPr>
              <a:t>Otras entidades públicas</a:t>
            </a:r>
          </a:p>
          <a:p>
            <a:pPr algn="just">
              <a:buFont typeface="Wingdings" panose="05000000000000000000" pitchFamily="2" charset="2"/>
              <a:buChar char="v"/>
            </a:pPr>
            <a:endParaRPr lang="es-ES_tradnl" sz="2400" dirty="0" smtClean="0">
              <a:latin typeface="Verdana" panose="020B0604030504040204" pitchFamily="34" charset="0"/>
              <a:ea typeface="Verdana" panose="020B0604030504040204" pitchFamily="34" charset="0"/>
              <a:cs typeface="Verdana" panose="020B0604030504040204" pitchFamily="34" charset="0"/>
            </a:endParaRPr>
          </a:p>
          <a:p>
            <a:pPr algn="just">
              <a:buFont typeface="Wingdings" panose="05000000000000000000" pitchFamily="2" charset="2"/>
              <a:buChar char="v"/>
            </a:pPr>
            <a:r>
              <a:rPr lang="es-ES_tradnl" sz="2400" dirty="0" smtClean="0">
                <a:latin typeface="Verdana" panose="020B0604030504040204" pitchFamily="34" charset="0"/>
                <a:ea typeface="Verdana" panose="020B0604030504040204" pitchFamily="34" charset="0"/>
                <a:cs typeface="Verdana" panose="020B0604030504040204" pitchFamily="34" charset="0"/>
              </a:rPr>
              <a:t>Instituciones privadas sin fines de lucro</a:t>
            </a:r>
            <a:endParaRPr lang="es-ES" sz="2400" dirty="0" smtClean="0">
              <a:latin typeface="Verdana" panose="020B0604030504040204" pitchFamily="34" charset="0"/>
              <a:ea typeface="Verdana" panose="020B0604030504040204" pitchFamily="34" charset="0"/>
              <a:cs typeface="Verdana" panose="020B0604030504040204" pitchFamily="34" charset="0"/>
            </a:endParaRPr>
          </a:p>
          <a:p>
            <a:pPr marL="457200" indent="-457200">
              <a:buFont typeface="+mj-lt"/>
              <a:buAutoNum type="alphaLcParenR"/>
            </a:pPr>
            <a:endParaRPr lang="es-CL" sz="2000" b="1" dirty="0" smtClean="0">
              <a:latin typeface="Verdana" panose="020B0604030504040204" pitchFamily="34" charset="0"/>
              <a:ea typeface="Verdana" panose="020B0604030504040204" pitchFamily="34" charset="0"/>
              <a:cs typeface="Verdana" panose="020B0604030504040204" pitchFamily="34" charset="0"/>
            </a:endParaRPr>
          </a:p>
          <a:p>
            <a:pPr marL="0" indent="0">
              <a:buNone/>
            </a:pPr>
            <a:r>
              <a:rPr lang="es-CL" sz="24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IMPORTANTE</a:t>
            </a:r>
            <a:r>
              <a:rPr lang="es-CL" sz="2400" b="1"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s-CL" dirty="0">
                <a:latin typeface="Verdana" panose="020B0604030504040204" pitchFamily="34" charset="0"/>
                <a:ea typeface="Verdana" panose="020B0604030504040204" pitchFamily="34" charset="0"/>
                <a:cs typeface="Verdana" panose="020B0604030504040204" pitchFamily="34" charset="0"/>
              </a:rPr>
              <a:t>L</a:t>
            </a:r>
            <a:r>
              <a:rPr lang="es-CL" sz="2000" dirty="0" smtClean="0">
                <a:latin typeface="Verdana" panose="020B0604030504040204" pitchFamily="34" charset="0"/>
                <a:ea typeface="Verdana" panose="020B0604030504040204" pitchFamily="34" charset="0"/>
                <a:cs typeface="Verdana" panose="020B0604030504040204" pitchFamily="34" charset="0"/>
              </a:rPr>
              <a:t>as </a:t>
            </a:r>
            <a:r>
              <a:rPr lang="es-CL" sz="2000" dirty="0">
                <a:latin typeface="Verdana" panose="020B0604030504040204" pitchFamily="34" charset="0"/>
                <a:ea typeface="Verdana" panose="020B0604030504040204" pitchFamily="34" charset="0"/>
                <a:cs typeface="Verdana" panose="020B0604030504040204" pitchFamily="34" charset="0"/>
              </a:rPr>
              <a:t>instituciones deben tener domicilio en la región de Magallanes y Antártica Chilena.</a:t>
            </a:r>
            <a:endParaRPr lang="es-ES" sz="2000" dirty="0">
              <a:latin typeface="Verdana" panose="020B0604030504040204" pitchFamily="34" charset="0"/>
              <a:ea typeface="Verdana" panose="020B0604030504040204" pitchFamily="34" charset="0"/>
              <a:cs typeface="Verdana" panose="020B0604030504040204" pitchFamily="34" charset="0"/>
            </a:endParaRPr>
          </a:p>
          <a:p>
            <a:endParaRPr lang="es-ES" sz="2000" dirty="0">
              <a:latin typeface="Verdana" panose="020B0604030504040204" pitchFamily="34" charset="0"/>
              <a:ea typeface="Verdana" panose="020B0604030504040204" pitchFamily="34" charset="0"/>
              <a:cs typeface="Verdana" panose="020B0604030504040204" pitchFamily="34" charset="0"/>
            </a:endParaRPr>
          </a:p>
        </p:txBody>
      </p:sp>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7022233" y="1844824"/>
            <a:ext cx="1512168" cy="1368152"/>
          </a:xfrm>
          <a:prstGeom prst="rect">
            <a:avLst/>
          </a:prstGeom>
        </p:spPr>
      </p:pic>
    </p:spTree>
    <p:extLst>
      <p:ext uri="{BB962C8B-B14F-4D97-AF65-F5344CB8AC3E}">
        <p14:creationId xmlns:p14="http://schemas.microsoft.com/office/powerpoint/2010/main" val="18903598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491880" y="764704"/>
            <a:ext cx="2304413" cy="369332"/>
          </a:xfrm>
          <a:prstGeom prst="rect">
            <a:avLst/>
          </a:prstGeom>
        </p:spPr>
        <p:txBody>
          <a:bodyPr wrap="none">
            <a:spAutoFit/>
          </a:bodyPr>
          <a:lstStyle/>
          <a:p>
            <a:r>
              <a:rPr lang="es-ES_tradnl" dirty="0"/>
              <a:t>Alcance de la Iniciativa</a:t>
            </a: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1674374571"/>
              </p:ext>
            </p:extLst>
          </p:nvPr>
        </p:nvGraphicFramePr>
        <p:xfrm>
          <a:off x="1331640" y="2492896"/>
          <a:ext cx="6480721" cy="3384375"/>
        </p:xfrm>
        <a:graphic>
          <a:graphicData uri="http://schemas.openxmlformats.org/drawingml/2006/table">
            <a:tbl>
              <a:tblPr firstRow="1" firstCol="1" bandRow="1">
                <a:tableStyleId>{5C22544A-7EE6-4342-B048-85BDC9FD1C3A}</a:tableStyleId>
              </a:tblPr>
              <a:tblGrid>
                <a:gridCol w="2750260"/>
                <a:gridCol w="2362308"/>
                <a:gridCol w="1368153"/>
              </a:tblGrid>
              <a:tr h="278272">
                <a:tc>
                  <a:txBody>
                    <a:bodyPr/>
                    <a:lstStyle/>
                    <a:p>
                      <a:pPr algn="ctr">
                        <a:lnSpc>
                          <a:spcPct val="107000"/>
                        </a:lnSpc>
                        <a:spcAft>
                          <a:spcPts val="0"/>
                        </a:spcAft>
                      </a:pPr>
                      <a:r>
                        <a:rPr lang="es-CL" sz="1200" kern="150" dirty="0">
                          <a:effectLst/>
                        </a:rPr>
                        <a:t>SUBCRITERIO</a:t>
                      </a:r>
                      <a:endParaRPr lang="es-CL" sz="1200" kern="150" dirty="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200" kern="150">
                          <a:effectLst/>
                        </a:rPr>
                        <a:t>PARAMETRO</a:t>
                      </a:r>
                      <a:endParaRPr lang="es-CL" sz="1200" kern="15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200" kern="150">
                          <a:effectLst/>
                        </a:rPr>
                        <a:t>PUNTOS</a:t>
                      </a:r>
                      <a:endParaRPr lang="es-CL" sz="1200" kern="150">
                        <a:effectLst/>
                        <a:latin typeface="Liberation Serif"/>
                        <a:ea typeface="Droid Sans Fallback"/>
                        <a:cs typeface="FreeSans"/>
                      </a:endParaRPr>
                    </a:p>
                  </a:txBody>
                  <a:tcPr marL="44450" marR="44450" marT="0" marB="0" anchor="ctr"/>
                </a:tc>
              </a:tr>
              <a:tr h="488129">
                <a:tc rowSpan="3">
                  <a:txBody>
                    <a:bodyPr/>
                    <a:lstStyle/>
                    <a:p>
                      <a:pPr algn="just">
                        <a:lnSpc>
                          <a:spcPct val="105000"/>
                        </a:lnSpc>
                        <a:spcAft>
                          <a:spcPts val="0"/>
                        </a:spcAft>
                      </a:pPr>
                      <a:r>
                        <a:rPr lang="es-CL" sz="1200" kern="150">
                          <a:effectLst/>
                        </a:rPr>
                        <a:t>1. Cantidad de beneficiarios directos. (15 %).</a:t>
                      </a:r>
                    </a:p>
                    <a:p>
                      <a:pPr algn="just">
                        <a:lnSpc>
                          <a:spcPct val="107000"/>
                        </a:lnSpc>
                        <a:spcAft>
                          <a:spcPts val="0"/>
                        </a:spcAft>
                      </a:pPr>
                      <a:r>
                        <a:rPr lang="es-CL" sz="1200" kern="150">
                          <a:effectLst/>
                        </a:rPr>
                        <a:t>Respecto del total de beneficiarios (directos + indirectos)</a:t>
                      </a:r>
                      <a:endParaRPr lang="es-CL" sz="1200" kern="150">
                        <a:effectLst/>
                        <a:latin typeface="Liberation Serif"/>
                        <a:ea typeface="Droid Sans Fallback"/>
                        <a:cs typeface="FreeSans"/>
                      </a:endParaRPr>
                    </a:p>
                  </a:txBody>
                  <a:tcPr marL="44450" marR="44450" marT="0" marB="0" anchor="ctr"/>
                </a:tc>
                <a:tc>
                  <a:txBody>
                    <a:bodyPr/>
                    <a:lstStyle/>
                    <a:p>
                      <a:pPr algn="just">
                        <a:lnSpc>
                          <a:spcPct val="107000"/>
                        </a:lnSpc>
                        <a:spcAft>
                          <a:spcPts val="0"/>
                        </a:spcAft>
                      </a:pPr>
                      <a:r>
                        <a:rPr lang="es-CL" sz="1200" kern="150">
                          <a:effectLst/>
                        </a:rPr>
                        <a:t>Representa a más del 50% de beneficiarios directos.</a:t>
                      </a:r>
                      <a:endParaRPr lang="es-CL" sz="1200" kern="15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200" kern="150">
                          <a:effectLst/>
                        </a:rPr>
                        <a:t>100 puntos</a:t>
                      </a:r>
                      <a:endParaRPr lang="es-CL" sz="1200" kern="150">
                        <a:effectLst/>
                        <a:latin typeface="Liberation Serif"/>
                        <a:ea typeface="Droid Sans Fallback"/>
                        <a:cs typeface="FreeSans"/>
                      </a:endParaRPr>
                    </a:p>
                  </a:txBody>
                  <a:tcPr marL="44450" marR="44450" marT="0" marB="0" anchor="ctr"/>
                </a:tc>
              </a:tr>
              <a:tr h="738485">
                <a:tc vMerge="1">
                  <a:txBody>
                    <a:bodyPr/>
                    <a:lstStyle/>
                    <a:p>
                      <a:endParaRPr lang="es-CL"/>
                    </a:p>
                  </a:txBody>
                  <a:tcPr/>
                </a:tc>
                <a:tc>
                  <a:txBody>
                    <a:bodyPr/>
                    <a:lstStyle/>
                    <a:p>
                      <a:pPr algn="just">
                        <a:lnSpc>
                          <a:spcPct val="107000"/>
                        </a:lnSpc>
                        <a:spcAft>
                          <a:spcPts val="0"/>
                        </a:spcAft>
                      </a:pPr>
                      <a:r>
                        <a:rPr lang="es-CL" sz="1200" kern="150">
                          <a:effectLst/>
                        </a:rPr>
                        <a:t>Representa entre el 50% y 20%  de beneficiarios directos.</a:t>
                      </a:r>
                      <a:endParaRPr lang="es-CL" sz="1200" kern="15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200" kern="150">
                          <a:effectLst/>
                        </a:rPr>
                        <a:t>80 puntos</a:t>
                      </a:r>
                      <a:endParaRPr lang="es-CL" sz="1200" kern="150">
                        <a:effectLst/>
                        <a:latin typeface="Liberation Serif"/>
                        <a:ea typeface="Droid Sans Fallback"/>
                        <a:cs typeface="FreeSans"/>
                      </a:endParaRPr>
                    </a:p>
                  </a:txBody>
                  <a:tcPr marL="44450" marR="44450" marT="0" marB="0" anchor="ctr"/>
                </a:tc>
              </a:tr>
              <a:tr h="488129">
                <a:tc vMerge="1">
                  <a:txBody>
                    <a:bodyPr/>
                    <a:lstStyle/>
                    <a:p>
                      <a:endParaRPr lang="es-CL"/>
                    </a:p>
                  </a:txBody>
                  <a:tcPr/>
                </a:tc>
                <a:tc>
                  <a:txBody>
                    <a:bodyPr/>
                    <a:lstStyle/>
                    <a:p>
                      <a:pPr algn="just">
                        <a:lnSpc>
                          <a:spcPct val="107000"/>
                        </a:lnSpc>
                        <a:spcAft>
                          <a:spcPts val="0"/>
                        </a:spcAft>
                      </a:pPr>
                      <a:r>
                        <a:rPr lang="es-CL" sz="1200" kern="150">
                          <a:effectLst/>
                        </a:rPr>
                        <a:t>Representa a menos del 20% de beneficiarios directos.</a:t>
                      </a:r>
                      <a:endParaRPr lang="es-CL" sz="1200" kern="150">
                        <a:effectLst/>
                        <a:latin typeface="Liberation Serif"/>
                        <a:ea typeface="Droid Sans Fallback"/>
                        <a:cs typeface="FreeSans"/>
                      </a:endParaRPr>
                    </a:p>
                  </a:txBody>
                  <a:tcPr marL="44450" marR="44450" marT="0" marB="0" anchor="ctr"/>
                </a:tc>
                <a:tc>
                  <a:txBody>
                    <a:bodyPr/>
                    <a:lstStyle/>
                    <a:p>
                      <a:pPr marL="342900" lvl="0" indent="-342900">
                        <a:lnSpc>
                          <a:spcPct val="107000"/>
                        </a:lnSpc>
                        <a:spcAft>
                          <a:spcPts val="0"/>
                        </a:spcAft>
                        <a:buClr>
                          <a:srgbClr val="000000"/>
                        </a:buClr>
                        <a:buFont typeface="Calibri Light" panose="020F0302020204030204" pitchFamily="34" charset="0"/>
                        <a:buAutoNum type="arabicPeriod" startAt="60"/>
                      </a:pPr>
                      <a:r>
                        <a:rPr lang="es-CL" sz="1200" kern="150">
                          <a:effectLst/>
                        </a:rPr>
                        <a:t>puntos</a:t>
                      </a:r>
                      <a:endParaRPr lang="es-CL" sz="1200" kern="150">
                        <a:effectLst/>
                        <a:latin typeface="Liberation Serif"/>
                        <a:ea typeface="Times New Roman" panose="02020603050405020304" pitchFamily="18" charset="0"/>
                        <a:cs typeface="Times New Roman" panose="02020603050405020304" pitchFamily="18" charset="0"/>
                      </a:endParaRPr>
                    </a:p>
                  </a:txBody>
                  <a:tcPr marL="44450" marR="44450" marT="0" marB="0" anchor="ctr"/>
                </a:tc>
              </a:tr>
              <a:tr h="278272">
                <a:tc rowSpan="3">
                  <a:txBody>
                    <a:bodyPr/>
                    <a:lstStyle/>
                    <a:p>
                      <a:pPr marL="342900" lvl="0" indent="-342900" algn="just">
                        <a:lnSpc>
                          <a:spcPct val="107000"/>
                        </a:lnSpc>
                        <a:spcAft>
                          <a:spcPts val="0"/>
                        </a:spcAft>
                        <a:buFont typeface="+mj-lt"/>
                        <a:buAutoNum type="arabicPeriod"/>
                      </a:pPr>
                      <a:r>
                        <a:rPr lang="es-CL" sz="1200" kern="150">
                          <a:effectLst/>
                        </a:rPr>
                        <a:t>2. Alcance territorial (5%)</a:t>
                      </a:r>
                      <a:endParaRPr lang="es-CL" sz="1200" kern="15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200" kern="150" dirty="0">
                          <a:effectLst/>
                        </a:rPr>
                        <a:t>Regional</a:t>
                      </a:r>
                      <a:endParaRPr lang="es-CL" sz="1200" kern="150" dirty="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200" kern="150">
                          <a:effectLst/>
                        </a:rPr>
                        <a:t>100 puntos</a:t>
                      </a:r>
                      <a:endParaRPr lang="es-CL" sz="1200" kern="150">
                        <a:effectLst/>
                        <a:latin typeface="Liberation Serif"/>
                        <a:ea typeface="Droid Sans Fallback"/>
                        <a:cs typeface="FreeSans"/>
                      </a:endParaRPr>
                    </a:p>
                  </a:txBody>
                  <a:tcPr marL="44450" marR="44450" marT="0" marB="0" anchor="ctr"/>
                </a:tc>
              </a:tr>
              <a:tr h="278272">
                <a:tc vMerge="1">
                  <a:txBody>
                    <a:bodyPr/>
                    <a:lstStyle/>
                    <a:p>
                      <a:endParaRPr lang="es-CL"/>
                    </a:p>
                  </a:txBody>
                  <a:tcPr/>
                </a:tc>
                <a:tc>
                  <a:txBody>
                    <a:bodyPr/>
                    <a:lstStyle/>
                    <a:p>
                      <a:pPr algn="ctr">
                        <a:lnSpc>
                          <a:spcPct val="107000"/>
                        </a:lnSpc>
                        <a:spcAft>
                          <a:spcPts val="0"/>
                        </a:spcAft>
                      </a:pPr>
                      <a:r>
                        <a:rPr lang="es-CL" sz="1200" kern="150" dirty="0">
                          <a:effectLst/>
                        </a:rPr>
                        <a:t>Provincial</a:t>
                      </a:r>
                      <a:endParaRPr lang="es-CL" sz="1200" kern="150" dirty="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200" kern="150">
                          <a:effectLst/>
                        </a:rPr>
                        <a:t>80 puntos</a:t>
                      </a:r>
                      <a:endParaRPr lang="es-CL" sz="1200" kern="150">
                        <a:effectLst/>
                        <a:latin typeface="Liberation Serif"/>
                        <a:ea typeface="Droid Sans Fallback"/>
                        <a:cs typeface="FreeSans"/>
                      </a:endParaRPr>
                    </a:p>
                  </a:txBody>
                  <a:tcPr marL="44450" marR="44450" marT="0" marB="0" anchor="ctr"/>
                </a:tc>
              </a:tr>
              <a:tr h="278272">
                <a:tc vMerge="1">
                  <a:txBody>
                    <a:bodyPr/>
                    <a:lstStyle/>
                    <a:p>
                      <a:endParaRPr lang="es-CL"/>
                    </a:p>
                  </a:txBody>
                  <a:tcPr/>
                </a:tc>
                <a:tc>
                  <a:txBody>
                    <a:bodyPr/>
                    <a:lstStyle/>
                    <a:p>
                      <a:pPr algn="ctr">
                        <a:lnSpc>
                          <a:spcPct val="107000"/>
                        </a:lnSpc>
                        <a:spcAft>
                          <a:spcPts val="0"/>
                        </a:spcAft>
                      </a:pPr>
                      <a:r>
                        <a:rPr lang="es-CL" sz="1200" kern="150" dirty="0">
                          <a:effectLst/>
                        </a:rPr>
                        <a:t>Comunal, Local, Vecinal</a:t>
                      </a:r>
                      <a:endParaRPr lang="es-CL" sz="1200" kern="150" dirty="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200" kern="150">
                          <a:effectLst/>
                        </a:rPr>
                        <a:t>60 puntos</a:t>
                      </a:r>
                      <a:endParaRPr lang="es-CL" sz="1200" kern="150">
                        <a:effectLst/>
                        <a:latin typeface="Liberation Serif"/>
                        <a:ea typeface="Droid Sans Fallback"/>
                        <a:cs typeface="FreeSans"/>
                      </a:endParaRPr>
                    </a:p>
                  </a:txBody>
                  <a:tcPr marL="44450" marR="44450" marT="0" marB="0" anchor="ctr"/>
                </a:tc>
              </a:tr>
              <a:tr h="278272">
                <a:tc rowSpan="2">
                  <a:txBody>
                    <a:bodyPr/>
                    <a:lstStyle/>
                    <a:p>
                      <a:pPr marL="342900" lvl="0" indent="-342900" algn="just">
                        <a:lnSpc>
                          <a:spcPct val="107000"/>
                        </a:lnSpc>
                        <a:spcAft>
                          <a:spcPts val="0"/>
                        </a:spcAft>
                        <a:buFont typeface="+mj-lt"/>
                        <a:buAutoNum type="arabicPeriod"/>
                      </a:pPr>
                      <a:r>
                        <a:rPr lang="es-CL" sz="1200" kern="150" dirty="0">
                          <a:effectLst/>
                        </a:rPr>
                        <a:t>3. Oportunidad territorial. (5%)</a:t>
                      </a:r>
                      <a:endParaRPr lang="es-CL" sz="1200" kern="150" dirty="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200" kern="150">
                          <a:effectLst/>
                        </a:rPr>
                        <a:t>Rural</a:t>
                      </a:r>
                      <a:endParaRPr lang="es-CL" sz="1200" kern="15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200" kern="150">
                          <a:effectLst/>
                        </a:rPr>
                        <a:t>100 puntos</a:t>
                      </a:r>
                      <a:endParaRPr lang="es-CL" sz="1200" kern="150">
                        <a:effectLst/>
                        <a:latin typeface="Liberation Serif"/>
                        <a:ea typeface="Droid Sans Fallback"/>
                        <a:cs typeface="FreeSans"/>
                      </a:endParaRPr>
                    </a:p>
                  </a:txBody>
                  <a:tcPr marL="44450" marR="44450" marT="0" marB="0" anchor="ctr"/>
                </a:tc>
              </a:tr>
              <a:tr h="278272">
                <a:tc vMerge="1">
                  <a:txBody>
                    <a:bodyPr/>
                    <a:lstStyle/>
                    <a:p>
                      <a:endParaRPr lang="es-CL"/>
                    </a:p>
                  </a:txBody>
                  <a:tcPr/>
                </a:tc>
                <a:tc>
                  <a:txBody>
                    <a:bodyPr/>
                    <a:lstStyle/>
                    <a:p>
                      <a:pPr algn="ctr">
                        <a:lnSpc>
                          <a:spcPct val="107000"/>
                        </a:lnSpc>
                        <a:spcAft>
                          <a:spcPts val="0"/>
                        </a:spcAft>
                      </a:pPr>
                      <a:r>
                        <a:rPr lang="es-CL" sz="1200" kern="150">
                          <a:effectLst/>
                        </a:rPr>
                        <a:t>Urbana</a:t>
                      </a:r>
                      <a:endParaRPr lang="es-CL" sz="1200" kern="15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200" kern="150" dirty="0">
                          <a:effectLst/>
                        </a:rPr>
                        <a:t>50 puntos</a:t>
                      </a:r>
                      <a:endParaRPr lang="es-CL" sz="1200" kern="150" dirty="0">
                        <a:effectLst/>
                        <a:latin typeface="Liberation Serif"/>
                        <a:ea typeface="Droid Sans Fallback"/>
                        <a:cs typeface="FreeSans"/>
                      </a:endParaRPr>
                    </a:p>
                  </a:txBody>
                  <a:tcPr marL="44450" marR="44450" marT="0" marB="0" anchor="ctr"/>
                </a:tc>
              </a:tr>
            </a:tbl>
          </a:graphicData>
        </a:graphic>
      </p:graphicFrame>
      <p:sp>
        <p:nvSpPr>
          <p:cNvPr id="5" name="Rectángulo 4"/>
          <p:cNvSpPr/>
          <p:nvPr/>
        </p:nvSpPr>
        <p:spPr>
          <a:xfrm>
            <a:off x="1043686" y="1268760"/>
            <a:ext cx="7200800" cy="1047979"/>
          </a:xfrm>
          <a:prstGeom prst="rect">
            <a:avLst/>
          </a:prstGeom>
        </p:spPr>
        <p:txBody>
          <a:bodyPr wrap="square">
            <a:spAutoFit/>
          </a:bodyPr>
          <a:lstStyle/>
          <a:p>
            <a:pPr lvl="0" algn="just">
              <a:lnSpc>
                <a:spcPct val="115000"/>
              </a:lnSpc>
              <a:spcAft>
                <a:spcPts val="1000"/>
              </a:spcAft>
            </a:pPr>
            <a:r>
              <a:rPr lang="es-CL" kern="150" dirty="0">
                <a:latin typeface="Calibri Light" panose="020F0302020204030204" pitchFamily="34" charset="0"/>
                <a:ea typeface="Droid Sans Fallback"/>
                <a:cs typeface="FreeSans"/>
              </a:rPr>
              <a:t>Este criterio evalúa el alcance que tiene el desarrollo de la iniciativa tanto en la cantidad de beneficiarios, cantidad de territorios participantes y la oportunidad territorial.</a:t>
            </a:r>
            <a:endParaRPr lang="es-CL" sz="2000" kern="150" dirty="0">
              <a:effectLst/>
              <a:latin typeface="Liberation Serif"/>
              <a:ea typeface="Droid Sans Fallback"/>
              <a:cs typeface="FreeSans"/>
            </a:endParaRPr>
          </a:p>
        </p:txBody>
      </p:sp>
    </p:spTree>
    <p:extLst>
      <p:ext uri="{BB962C8B-B14F-4D97-AF65-F5344CB8AC3E}">
        <p14:creationId xmlns:p14="http://schemas.microsoft.com/office/powerpoint/2010/main" val="9702427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67944" y="764704"/>
            <a:ext cx="1242841" cy="369332"/>
          </a:xfrm>
          <a:prstGeom prst="rect">
            <a:avLst/>
          </a:prstGeom>
        </p:spPr>
        <p:txBody>
          <a:bodyPr wrap="none">
            <a:spAutoFit/>
          </a:bodyPr>
          <a:lstStyle/>
          <a:p>
            <a:r>
              <a:rPr lang="es-ES_tradnl" dirty="0"/>
              <a:t>Coherencia</a:t>
            </a:r>
            <a:endParaRPr lang="es-CL" dirty="0"/>
          </a:p>
        </p:txBody>
      </p:sp>
      <p:graphicFrame>
        <p:nvGraphicFramePr>
          <p:cNvPr id="3" name="Tabla 2"/>
          <p:cNvGraphicFramePr>
            <a:graphicFrameLocks noGrp="1"/>
          </p:cNvGraphicFramePr>
          <p:nvPr>
            <p:extLst>
              <p:ext uri="{D42A27DB-BD31-4B8C-83A1-F6EECF244321}">
                <p14:modId xmlns:p14="http://schemas.microsoft.com/office/powerpoint/2010/main" val="489458298"/>
              </p:ext>
            </p:extLst>
          </p:nvPr>
        </p:nvGraphicFramePr>
        <p:xfrm>
          <a:off x="1547664" y="1340768"/>
          <a:ext cx="6048672" cy="2991594"/>
        </p:xfrm>
        <a:graphic>
          <a:graphicData uri="http://schemas.openxmlformats.org/drawingml/2006/table">
            <a:tbl>
              <a:tblPr firstRow="1" firstCol="1" bandRow="1">
                <a:tableStyleId>{5C22544A-7EE6-4342-B048-85BDC9FD1C3A}</a:tableStyleId>
              </a:tblPr>
              <a:tblGrid>
                <a:gridCol w="3360544"/>
                <a:gridCol w="1344064"/>
                <a:gridCol w="1344064"/>
              </a:tblGrid>
              <a:tr h="557143">
                <a:tc>
                  <a:txBody>
                    <a:bodyPr/>
                    <a:lstStyle/>
                    <a:p>
                      <a:pPr algn="ctr">
                        <a:lnSpc>
                          <a:spcPct val="107000"/>
                        </a:lnSpc>
                        <a:spcAft>
                          <a:spcPts val="0"/>
                        </a:spcAft>
                      </a:pPr>
                      <a:r>
                        <a:rPr lang="es-CL" sz="1200" kern="150" dirty="0">
                          <a:effectLst/>
                        </a:rPr>
                        <a:t>SUBCRITERIO</a:t>
                      </a:r>
                      <a:endParaRPr lang="es-CL" sz="1200" kern="150" dirty="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200" kern="150">
                          <a:effectLst/>
                        </a:rPr>
                        <a:t>PARAMETRO</a:t>
                      </a:r>
                      <a:endParaRPr lang="es-CL" sz="1200" kern="15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200" kern="150">
                          <a:effectLst/>
                        </a:rPr>
                        <a:t>PUNTOS</a:t>
                      </a:r>
                      <a:endParaRPr lang="es-CL" sz="1200" kern="150">
                        <a:effectLst/>
                        <a:latin typeface="Liberation Serif"/>
                        <a:ea typeface="Droid Sans Fallback"/>
                        <a:cs typeface="FreeSans"/>
                      </a:endParaRPr>
                    </a:p>
                  </a:txBody>
                  <a:tcPr marL="44450" marR="44450" marT="0" marB="0" anchor="ctr"/>
                </a:tc>
              </a:tr>
              <a:tr h="343911">
                <a:tc rowSpan="3">
                  <a:txBody>
                    <a:bodyPr/>
                    <a:lstStyle/>
                    <a:p>
                      <a:pPr>
                        <a:lnSpc>
                          <a:spcPct val="107000"/>
                        </a:lnSpc>
                        <a:spcAft>
                          <a:spcPts val="0"/>
                        </a:spcAft>
                      </a:pPr>
                      <a:r>
                        <a:rPr lang="es-CL" sz="1200" kern="150" dirty="0">
                          <a:effectLst/>
                        </a:rPr>
                        <a:t>Entre el Objetivo General y los específicos. (15%)</a:t>
                      </a:r>
                      <a:endParaRPr lang="es-CL" sz="1200" kern="150" dirty="0">
                        <a:effectLst/>
                        <a:latin typeface="Liberation Serif"/>
                        <a:ea typeface="Droid Sans Fallback"/>
                        <a:cs typeface="FreeSans"/>
                      </a:endParaRPr>
                    </a:p>
                  </a:txBody>
                  <a:tcPr marL="44450" marR="44450" marT="0" marB="0" anchor="ctr"/>
                </a:tc>
                <a:tc>
                  <a:txBody>
                    <a:bodyPr/>
                    <a:lstStyle/>
                    <a:p>
                      <a:pPr algn="ctr">
                        <a:lnSpc>
                          <a:spcPct val="107000"/>
                        </a:lnSpc>
                        <a:spcAft>
                          <a:spcPts val="800"/>
                        </a:spcAft>
                      </a:pPr>
                      <a:r>
                        <a:rPr lang="es-CL" sz="1200">
                          <a:effectLst/>
                        </a:rPr>
                        <a:t>Mayor </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L" sz="1200">
                          <a:effectLst/>
                        </a:rPr>
                        <a:t>100 puntos</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26350">
                <a:tc vMerge="1">
                  <a:txBody>
                    <a:bodyPr/>
                    <a:lstStyle/>
                    <a:p>
                      <a:endParaRPr lang="es-CL"/>
                    </a:p>
                  </a:txBody>
                  <a:tcPr/>
                </a:tc>
                <a:tc>
                  <a:txBody>
                    <a:bodyPr/>
                    <a:lstStyle/>
                    <a:p>
                      <a:pPr algn="ctr">
                        <a:lnSpc>
                          <a:spcPct val="107000"/>
                        </a:lnSpc>
                        <a:spcAft>
                          <a:spcPts val="800"/>
                        </a:spcAft>
                      </a:pPr>
                      <a:r>
                        <a:rPr lang="es-CL" sz="1200">
                          <a:effectLst/>
                        </a:rPr>
                        <a:t>Moderada</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L" sz="1200">
                          <a:effectLst/>
                        </a:rPr>
                        <a:t>75 puntos</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19764">
                <a:tc vMerge="1">
                  <a:txBody>
                    <a:bodyPr/>
                    <a:lstStyle/>
                    <a:p>
                      <a:endParaRPr lang="es-CL"/>
                    </a:p>
                  </a:txBody>
                  <a:tcPr/>
                </a:tc>
                <a:tc>
                  <a:txBody>
                    <a:bodyPr/>
                    <a:lstStyle/>
                    <a:p>
                      <a:pPr algn="ctr">
                        <a:lnSpc>
                          <a:spcPct val="107000"/>
                        </a:lnSpc>
                        <a:spcAft>
                          <a:spcPts val="800"/>
                        </a:spcAft>
                      </a:pPr>
                      <a:r>
                        <a:rPr lang="es-CL" sz="1200">
                          <a:effectLst/>
                        </a:rPr>
                        <a:t>Menor</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L" sz="1200">
                          <a:effectLst/>
                        </a:rPr>
                        <a:t>50 puntos</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19032">
                <a:tc rowSpan="4">
                  <a:txBody>
                    <a:bodyPr/>
                    <a:lstStyle/>
                    <a:p>
                      <a:pPr algn="ctr">
                        <a:lnSpc>
                          <a:spcPct val="107000"/>
                        </a:lnSpc>
                        <a:spcAft>
                          <a:spcPts val="0"/>
                        </a:spcAft>
                      </a:pPr>
                      <a:r>
                        <a:rPr lang="es-CL" sz="1200" kern="150" dirty="0">
                          <a:effectLst/>
                        </a:rPr>
                        <a:t>Con los instrumentos de Planificación. (15%).</a:t>
                      </a:r>
                    </a:p>
                    <a:p>
                      <a:pPr algn="ctr">
                        <a:lnSpc>
                          <a:spcPct val="107000"/>
                        </a:lnSpc>
                        <a:spcAft>
                          <a:spcPts val="0"/>
                        </a:spcAft>
                      </a:pPr>
                      <a:r>
                        <a:rPr lang="es-CL" sz="1200" kern="150" dirty="0">
                          <a:effectLst/>
                        </a:rPr>
                        <a:t>Programa de Gobierno Michelle Bachelet; Política de Cultura; Plan de Zonas Extremas; Estrategia de Desarrollo Regional. Ver ANEXO Nº 9.</a:t>
                      </a:r>
                      <a:endParaRPr lang="es-CL" sz="1200" kern="150" dirty="0">
                        <a:effectLst/>
                        <a:latin typeface="Liberation Serif"/>
                        <a:ea typeface="Droid Sans Fallback"/>
                        <a:cs typeface="FreeSans"/>
                      </a:endParaRPr>
                    </a:p>
                  </a:txBody>
                  <a:tcPr marL="44450" marR="44450" marT="0" marB="0" anchor="ctr"/>
                </a:tc>
                <a:tc>
                  <a:txBody>
                    <a:bodyPr/>
                    <a:lstStyle/>
                    <a:p>
                      <a:pPr algn="ctr">
                        <a:lnSpc>
                          <a:spcPct val="107000"/>
                        </a:lnSpc>
                        <a:spcAft>
                          <a:spcPts val="800"/>
                        </a:spcAft>
                      </a:pPr>
                      <a:r>
                        <a:rPr lang="es-CL" sz="1200">
                          <a:effectLst/>
                        </a:rPr>
                        <a:t>Mayor </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L" sz="1200">
                          <a:effectLst/>
                        </a:rPr>
                        <a:t>100 puntos</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23423">
                <a:tc vMerge="1">
                  <a:txBody>
                    <a:bodyPr/>
                    <a:lstStyle/>
                    <a:p>
                      <a:endParaRPr lang="es-CL"/>
                    </a:p>
                  </a:txBody>
                  <a:tcPr/>
                </a:tc>
                <a:tc>
                  <a:txBody>
                    <a:bodyPr/>
                    <a:lstStyle/>
                    <a:p>
                      <a:pPr algn="ctr">
                        <a:lnSpc>
                          <a:spcPct val="107000"/>
                        </a:lnSpc>
                        <a:spcAft>
                          <a:spcPts val="800"/>
                        </a:spcAft>
                      </a:pPr>
                      <a:r>
                        <a:rPr lang="es-CL" sz="1200">
                          <a:effectLst/>
                        </a:rPr>
                        <a:t>Moderada</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L" sz="1200">
                          <a:effectLst/>
                        </a:rPr>
                        <a:t>75 puntos</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316837">
                <a:tc vMerge="1">
                  <a:txBody>
                    <a:bodyPr/>
                    <a:lstStyle/>
                    <a:p>
                      <a:endParaRPr lang="es-CL"/>
                    </a:p>
                  </a:txBody>
                  <a:tcPr/>
                </a:tc>
                <a:tc>
                  <a:txBody>
                    <a:bodyPr/>
                    <a:lstStyle/>
                    <a:p>
                      <a:pPr algn="ctr">
                        <a:lnSpc>
                          <a:spcPct val="107000"/>
                        </a:lnSpc>
                        <a:spcAft>
                          <a:spcPts val="800"/>
                        </a:spcAft>
                      </a:pPr>
                      <a:r>
                        <a:rPr lang="es-CL" sz="1200">
                          <a:effectLst/>
                        </a:rPr>
                        <a:t>Menor</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L" sz="1200">
                          <a:effectLst/>
                        </a:rPr>
                        <a:t>30 puntos</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85134">
                <a:tc vMerge="1">
                  <a:txBody>
                    <a:bodyPr/>
                    <a:lstStyle/>
                    <a:p>
                      <a:endParaRPr lang="es-CL"/>
                    </a:p>
                  </a:txBody>
                  <a:tcPr/>
                </a:tc>
                <a:tc>
                  <a:txBody>
                    <a:bodyPr/>
                    <a:lstStyle/>
                    <a:p>
                      <a:pPr algn="ctr">
                        <a:lnSpc>
                          <a:spcPct val="107000"/>
                        </a:lnSpc>
                        <a:spcAft>
                          <a:spcPts val="800"/>
                        </a:spcAft>
                      </a:pPr>
                      <a:r>
                        <a:rPr lang="es-CL" sz="1200" dirty="0">
                          <a:effectLst/>
                        </a:rPr>
                        <a:t>No aporta</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L" sz="1200" dirty="0">
                          <a:effectLst/>
                        </a:rPr>
                        <a:t>10 puntos</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
        <p:nvSpPr>
          <p:cNvPr id="4" name="CuadroTexto 3"/>
          <p:cNvSpPr txBox="1"/>
          <p:nvPr/>
        </p:nvSpPr>
        <p:spPr>
          <a:xfrm>
            <a:off x="1268984" y="4581128"/>
            <a:ext cx="6840760" cy="1200329"/>
          </a:xfrm>
          <a:prstGeom prst="rect">
            <a:avLst/>
          </a:prstGeom>
          <a:noFill/>
        </p:spPr>
        <p:txBody>
          <a:bodyPr wrap="square" rtlCol="0">
            <a:spAutoFit/>
          </a:bodyPr>
          <a:lstStyle/>
          <a:p>
            <a:pPr algn="just"/>
            <a:r>
              <a:rPr lang="es-ES_tradnl" dirty="0" smtClean="0"/>
              <a:t>La </a:t>
            </a:r>
            <a:r>
              <a:rPr lang="es-ES_tradnl" dirty="0"/>
              <a:t>acción que lo vincula con el o los instrumentos de </a:t>
            </a:r>
            <a:r>
              <a:rPr lang="es-ES_tradnl" dirty="0" smtClean="0"/>
              <a:t>Planificación, debe indicarla en la sección “DESCRIPCION DE LA INICIATIVA” formulario modo papel y  “DESCRIPCION DEL PROYECTO” en formulario en línea (adicionalmente a la descripción de su iniciativa). </a:t>
            </a:r>
            <a:endParaRPr lang="es-CL" dirty="0"/>
          </a:p>
        </p:txBody>
      </p:sp>
    </p:spTree>
    <p:extLst>
      <p:ext uri="{BB962C8B-B14F-4D97-AF65-F5344CB8AC3E}">
        <p14:creationId xmlns:p14="http://schemas.microsoft.com/office/powerpoint/2010/main" val="20422491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741350931"/>
              </p:ext>
            </p:extLst>
          </p:nvPr>
        </p:nvGraphicFramePr>
        <p:xfrm>
          <a:off x="2771800" y="515126"/>
          <a:ext cx="6096000" cy="3529990"/>
        </p:xfrm>
        <a:graphic>
          <a:graphicData uri="http://schemas.openxmlformats.org/drawingml/2006/table">
            <a:tbl>
              <a:tblPr firstRow="1" bandRow="1">
                <a:tableStyleId>{5C22544A-7EE6-4342-B048-85BDC9FD1C3A}</a:tableStyleId>
              </a:tblPr>
              <a:tblGrid>
                <a:gridCol w="3048000"/>
                <a:gridCol w="3048000"/>
              </a:tblGrid>
              <a:tr h="328427">
                <a:tc>
                  <a:txBody>
                    <a:bodyPr/>
                    <a:lstStyle/>
                    <a:p>
                      <a:r>
                        <a:rPr lang="es-ES_tradnl" sz="1600" dirty="0" smtClean="0"/>
                        <a:t>Lineamiento </a:t>
                      </a:r>
                      <a:endParaRPr lang="es-ES" sz="1600" dirty="0"/>
                    </a:p>
                  </a:txBody>
                  <a:tcPr/>
                </a:tc>
                <a:tc>
                  <a:txBody>
                    <a:bodyPr/>
                    <a:lstStyle/>
                    <a:p>
                      <a:r>
                        <a:rPr lang="es-ES_tradnl" sz="1600" dirty="0" smtClean="0"/>
                        <a:t>Actividad </a:t>
                      </a:r>
                      <a:endParaRPr lang="es-ES" sz="1600" dirty="0"/>
                    </a:p>
                  </a:txBody>
                  <a:tcPr/>
                </a:tc>
              </a:tr>
              <a:tr h="328427">
                <a:tc>
                  <a:txBody>
                    <a:bodyPr/>
                    <a:lstStyle/>
                    <a:p>
                      <a:pPr algn="l" fontAlgn="ctr"/>
                      <a:r>
                        <a:rPr lang="es-ES" sz="1000" b="0" i="0" u="none" strike="noStrike" dirty="0">
                          <a:solidFill>
                            <a:srgbClr val="000000"/>
                          </a:solidFill>
                          <a:effectLst/>
                          <a:latin typeface="Calibri" panose="020F0502020204030204" pitchFamily="34" charset="0"/>
                        </a:rPr>
                        <a:t>Fortalece el acceso a la cultura y las artes, especialmente en comunas con menores oportunidades. </a:t>
                      </a:r>
                    </a:p>
                  </a:txBody>
                  <a:tcPr marL="9525" marR="9525" marT="9525" marB="0" anchor="ctr"/>
                </a:tc>
                <a:tc>
                  <a:txBody>
                    <a:bodyPr/>
                    <a:lstStyle/>
                    <a:p>
                      <a:pPr algn="l" fontAlgn="ctr"/>
                      <a:r>
                        <a:rPr lang="es-ES" sz="1000" b="0" i="0" u="none" strike="noStrike" dirty="0">
                          <a:solidFill>
                            <a:srgbClr val="000000"/>
                          </a:solidFill>
                          <a:effectLst/>
                          <a:latin typeface="Calibri" panose="020F0502020204030204" pitchFamily="34" charset="0"/>
                        </a:rPr>
                        <a:t>Considera la participación de las comunas con menores oportunidad de acceso a la cultura y las artes.</a:t>
                      </a:r>
                    </a:p>
                  </a:txBody>
                  <a:tcPr marL="9525" marR="9525" marT="9525" marB="0" anchor="ctr"/>
                </a:tc>
              </a:tr>
              <a:tr h="328427">
                <a:tc>
                  <a:txBody>
                    <a:bodyPr/>
                    <a:lstStyle/>
                    <a:p>
                      <a:pPr algn="l" fontAlgn="ctr"/>
                      <a:r>
                        <a:rPr lang="es-ES" sz="1000" b="0" i="0" u="none" strike="noStrike">
                          <a:solidFill>
                            <a:srgbClr val="000000"/>
                          </a:solidFill>
                          <a:effectLst/>
                          <a:latin typeface="Calibri" panose="020F0502020204030204" pitchFamily="34" charset="0"/>
                        </a:rPr>
                        <a:t>Promueve la difusión y el conocimiento de la cultura y tradición.</a:t>
                      </a:r>
                    </a:p>
                  </a:txBody>
                  <a:tcPr marL="9525" marR="9525" marT="9525" marB="0" anchor="ctr"/>
                </a:tc>
                <a:tc>
                  <a:txBody>
                    <a:bodyPr/>
                    <a:lstStyle/>
                    <a:p>
                      <a:pPr algn="l" fontAlgn="ctr"/>
                      <a:r>
                        <a:rPr lang="es-ES" sz="1000" b="0" i="0" u="none" strike="noStrike" dirty="0">
                          <a:solidFill>
                            <a:srgbClr val="000000"/>
                          </a:solidFill>
                          <a:effectLst/>
                          <a:latin typeface="Calibri" panose="020F0502020204030204" pitchFamily="34" charset="0"/>
                        </a:rPr>
                        <a:t>Difunde las tradiciones locales y/o nacionales. </a:t>
                      </a:r>
                    </a:p>
                  </a:txBody>
                  <a:tcPr marL="9525" marR="9525" marT="9525" marB="0" anchor="ctr"/>
                </a:tc>
              </a:tr>
              <a:tr h="328427">
                <a:tc>
                  <a:txBody>
                    <a:bodyPr/>
                    <a:lstStyle/>
                    <a:p>
                      <a:pPr algn="l" fontAlgn="ctr"/>
                      <a:r>
                        <a:rPr lang="es-ES" sz="1000" b="0" i="0" u="none" strike="noStrike" dirty="0">
                          <a:solidFill>
                            <a:srgbClr val="000000"/>
                          </a:solidFill>
                          <a:effectLst/>
                          <a:latin typeface="Calibri" panose="020F0502020204030204" pitchFamily="34" charset="0"/>
                        </a:rPr>
                        <a:t>Contribuye a la integración social y al fortalecimiento de la identidad y diversidad cultural. </a:t>
                      </a:r>
                    </a:p>
                  </a:txBody>
                  <a:tcPr marL="9525" marR="9525" marT="9525" marB="0" anchor="ctr"/>
                </a:tc>
                <a:tc>
                  <a:txBody>
                    <a:bodyPr/>
                    <a:lstStyle/>
                    <a:p>
                      <a:pPr algn="l" fontAlgn="ctr"/>
                      <a:r>
                        <a:rPr lang="es-ES" sz="1000" b="0" i="0" u="none" strike="noStrike" dirty="0">
                          <a:solidFill>
                            <a:srgbClr val="000000"/>
                          </a:solidFill>
                          <a:effectLst/>
                          <a:latin typeface="Calibri" panose="020F0502020204030204" pitchFamily="34" charset="0"/>
                        </a:rPr>
                        <a:t>Integra a las comunidades de diversas culturas y tradiciones.</a:t>
                      </a:r>
                    </a:p>
                  </a:txBody>
                  <a:tcPr marL="9525" marR="9525" marT="9525" marB="0" anchor="ctr"/>
                </a:tc>
              </a:tr>
              <a:tr h="548315">
                <a:tc>
                  <a:txBody>
                    <a:bodyPr/>
                    <a:lstStyle/>
                    <a:p>
                      <a:pPr algn="l" fontAlgn="ctr"/>
                      <a:r>
                        <a:rPr lang="es-ES" sz="1000" b="0" i="0" u="none" strike="noStrike">
                          <a:solidFill>
                            <a:srgbClr val="000000"/>
                          </a:solidFill>
                          <a:effectLst/>
                          <a:latin typeface="Calibri" panose="020F0502020204030204" pitchFamily="34" charset="0"/>
                        </a:rPr>
                        <a:t>Creación de programas de pasantías, residencia y voluntariado para las comunidades más pequeñas y retiradas con mayores problemas de acceso a los bienes culturales.</a:t>
                      </a:r>
                    </a:p>
                  </a:txBody>
                  <a:tcPr marL="9525" marR="9525" marT="9525" marB="0" anchor="ctr"/>
                </a:tc>
                <a:tc>
                  <a:txBody>
                    <a:bodyPr/>
                    <a:lstStyle/>
                    <a:p>
                      <a:pPr algn="l" fontAlgn="ctr"/>
                      <a:r>
                        <a:rPr lang="es-ES" sz="1000" b="0" i="0" u="none" strike="noStrike" dirty="0">
                          <a:solidFill>
                            <a:srgbClr val="000000"/>
                          </a:solidFill>
                          <a:effectLst/>
                          <a:latin typeface="Calibri" panose="020F0502020204030204" pitchFamily="34" charset="0"/>
                        </a:rPr>
                        <a:t>Incorpora dentro de la iniciativa, fomentar y difundir el arte y la cultura de los pueblos originarios.</a:t>
                      </a:r>
                    </a:p>
                  </a:txBody>
                  <a:tcPr marL="9525" marR="9525" marT="9525" marB="0" anchor="ctr"/>
                </a:tc>
              </a:tr>
              <a:tr h="328427">
                <a:tc>
                  <a:txBody>
                    <a:bodyPr/>
                    <a:lstStyle/>
                    <a:p>
                      <a:pPr algn="l" fontAlgn="ctr"/>
                      <a:r>
                        <a:rPr lang="es-ES" sz="1000" b="0" i="0" u="none" strike="noStrike">
                          <a:solidFill>
                            <a:srgbClr val="000000"/>
                          </a:solidFill>
                          <a:effectLst/>
                          <a:latin typeface="Calibri" panose="020F0502020204030204" pitchFamily="34" charset="0"/>
                        </a:rPr>
                        <a:t>Fomentar y difundir el arte y cultura de los pueblos originarios</a:t>
                      </a:r>
                    </a:p>
                  </a:txBody>
                  <a:tcPr marL="9525" marR="9525" marT="9525" marB="0" anchor="ctr"/>
                </a:tc>
                <a:tc>
                  <a:txBody>
                    <a:bodyPr/>
                    <a:lstStyle/>
                    <a:p>
                      <a:pPr algn="l" fontAlgn="ctr"/>
                      <a:r>
                        <a:rPr lang="es-ES" sz="1000" b="0" i="0" u="none" strike="noStrike" dirty="0">
                          <a:solidFill>
                            <a:srgbClr val="000000"/>
                          </a:solidFill>
                          <a:effectLst/>
                          <a:latin typeface="Calibri" panose="020F0502020204030204" pitchFamily="34" charset="0"/>
                        </a:rPr>
                        <a:t>Incorpora dentro de la iniciativa, fomentar y difundir el arte y la cultura de los pueblos originarios.</a:t>
                      </a:r>
                    </a:p>
                  </a:txBody>
                  <a:tcPr marL="9525" marR="9525" marT="9525" marB="0" anchor="ctr"/>
                </a:tc>
              </a:tr>
              <a:tr h="413345">
                <a:tc>
                  <a:txBody>
                    <a:bodyPr/>
                    <a:lstStyle/>
                    <a:p>
                      <a:pPr algn="l" fontAlgn="ctr"/>
                      <a:r>
                        <a:rPr lang="es-ES" sz="1000" b="0" i="0" u="none" strike="noStrike">
                          <a:solidFill>
                            <a:srgbClr val="000000"/>
                          </a:solidFill>
                          <a:effectLst/>
                          <a:latin typeface="Calibri" panose="020F0502020204030204" pitchFamily="34" charset="0"/>
                        </a:rPr>
                        <a:t>Implementar una política nacional para el desarrollo de talentos artísticos juveniles.</a:t>
                      </a:r>
                    </a:p>
                  </a:txBody>
                  <a:tcPr marL="9525" marR="9525" marT="9525" marB="0" anchor="ctr"/>
                </a:tc>
                <a:tc>
                  <a:txBody>
                    <a:bodyPr/>
                    <a:lstStyle/>
                    <a:p>
                      <a:pPr algn="l" fontAlgn="ctr"/>
                      <a:r>
                        <a:rPr lang="es-ES" sz="1000" b="0" i="0" u="none" strike="noStrike" dirty="0">
                          <a:solidFill>
                            <a:srgbClr val="000000"/>
                          </a:solidFill>
                          <a:effectLst/>
                          <a:latin typeface="Calibri" panose="020F0502020204030204" pitchFamily="34" charset="0"/>
                        </a:rPr>
                        <a:t>Promueve el desarrollo de talentos artísticos de niños y jóvenes de enseñanza básica de establecimientos subvencionados.</a:t>
                      </a:r>
                    </a:p>
                  </a:txBody>
                  <a:tcPr marL="9525" marR="9525" marT="9525" marB="0" anchor="ctr"/>
                </a:tc>
              </a:tr>
              <a:tr h="413345">
                <a:tc>
                  <a:txBody>
                    <a:bodyPr/>
                    <a:lstStyle/>
                    <a:p>
                      <a:pPr algn="l" fontAlgn="ctr"/>
                      <a:r>
                        <a:rPr lang="es-ES" sz="1000" b="0" i="0" u="none" strike="noStrike">
                          <a:solidFill>
                            <a:srgbClr val="000000"/>
                          </a:solidFill>
                          <a:effectLst/>
                          <a:latin typeface="Calibri" panose="020F0502020204030204" pitchFamily="34" charset="0"/>
                        </a:rPr>
                        <a:t>Contribuye a fortalecer la red de bibliotecas</a:t>
                      </a:r>
                    </a:p>
                  </a:txBody>
                  <a:tcPr marL="9525" marR="9525" marT="9525" marB="0" anchor="ctr"/>
                </a:tc>
                <a:tc>
                  <a:txBody>
                    <a:bodyPr/>
                    <a:lstStyle/>
                    <a:p>
                      <a:pPr algn="l" fontAlgn="ctr"/>
                      <a:r>
                        <a:rPr lang="es-ES" sz="1000" b="0" i="0" u="none" strike="noStrike" dirty="0">
                          <a:solidFill>
                            <a:srgbClr val="000000"/>
                          </a:solidFill>
                          <a:effectLst/>
                          <a:latin typeface="Calibri" panose="020F0502020204030204" pitchFamily="34" charset="0"/>
                        </a:rPr>
                        <a:t>Aporta para fortalecer la red de bibliotecas, con material audiovisual y/o escrito y fomenta la lectura a niños y </a:t>
                      </a:r>
                      <a:r>
                        <a:rPr lang="es-ES" sz="1000" b="0" i="0" u="none" strike="noStrike" dirty="0" smtClean="0">
                          <a:solidFill>
                            <a:srgbClr val="000000"/>
                          </a:solidFill>
                          <a:effectLst/>
                          <a:latin typeface="Calibri" panose="020F0502020204030204" pitchFamily="34" charset="0"/>
                        </a:rPr>
                        <a:t>jóvenes.</a:t>
                      </a:r>
                      <a:endParaRPr lang="es-ES" sz="1000" b="0" i="0" u="none" strike="noStrike" dirty="0">
                        <a:solidFill>
                          <a:srgbClr val="000000"/>
                        </a:solidFill>
                        <a:effectLst/>
                        <a:latin typeface="Calibri" panose="020F0502020204030204" pitchFamily="34" charset="0"/>
                      </a:endParaRPr>
                    </a:p>
                  </a:txBody>
                  <a:tcPr marL="9525" marR="9525" marT="9525" marB="0" anchor="ctr"/>
                </a:tc>
              </a:tr>
              <a:tr h="328427">
                <a:tc>
                  <a:txBody>
                    <a:bodyPr/>
                    <a:lstStyle/>
                    <a:p>
                      <a:pPr algn="l" fontAlgn="ctr"/>
                      <a:r>
                        <a:rPr lang="es-ES" sz="1000" b="0" i="0" u="none" strike="noStrike" dirty="0">
                          <a:solidFill>
                            <a:srgbClr val="000000"/>
                          </a:solidFill>
                          <a:effectLst/>
                          <a:latin typeface="Calibri" panose="020F0502020204030204" pitchFamily="34" charset="0"/>
                        </a:rPr>
                        <a:t>Apoya la circulación </a:t>
                      </a:r>
                      <a:r>
                        <a:rPr lang="es-ES" sz="1000" b="0" i="0" u="none" strike="noStrike" dirty="0" smtClean="0">
                          <a:solidFill>
                            <a:srgbClr val="000000"/>
                          </a:solidFill>
                          <a:effectLst/>
                          <a:latin typeface="Calibri" panose="020F0502020204030204" pitchFamily="34" charset="0"/>
                        </a:rPr>
                        <a:t>internacional </a:t>
                      </a:r>
                      <a:r>
                        <a:rPr lang="es-ES" sz="1000" b="0" i="0" u="none" strike="noStrike" dirty="0">
                          <a:solidFill>
                            <a:srgbClr val="000000"/>
                          </a:solidFill>
                          <a:effectLst/>
                          <a:latin typeface="Calibri" panose="020F0502020204030204" pitchFamily="34" charset="0"/>
                        </a:rPr>
                        <a:t>de </a:t>
                      </a:r>
                      <a:r>
                        <a:rPr lang="es-ES" sz="1000" b="0" i="0" u="none" strike="noStrike" dirty="0" smtClean="0">
                          <a:solidFill>
                            <a:srgbClr val="000000"/>
                          </a:solidFill>
                          <a:effectLst/>
                          <a:latin typeface="Calibri" panose="020F0502020204030204" pitchFamily="34" charset="0"/>
                        </a:rPr>
                        <a:t>obras </a:t>
                      </a:r>
                      <a:r>
                        <a:rPr lang="es-ES" sz="1000" b="0" i="0" u="none" strike="noStrike" dirty="0">
                          <a:solidFill>
                            <a:srgbClr val="000000"/>
                          </a:solidFill>
                          <a:effectLst/>
                          <a:latin typeface="Calibri" panose="020F0502020204030204" pitchFamily="34" charset="0"/>
                        </a:rPr>
                        <a:t>artísticas  de creadores  regionales.</a:t>
                      </a:r>
                    </a:p>
                  </a:txBody>
                  <a:tcPr marL="9525" marR="9525" marT="9525" marB="0" anchor="ctr"/>
                </a:tc>
                <a:tc>
                  <a:txBody>
                    <a:bodyPr/>
                    <a:lstStyle/>
                    <a:p>
                      <a:pPr algn="l" fontAlgn="ctr"/>
                      <a:r>
                        <a:rPr lang="es-ES" sz="1000" b="0" i="0" u="none" strike="noStrike" dirty="0">
                          <a:solidFill>
                            <a:srgbClr val="000000"/>
                          </a:solidFill>
                          <a:effectLst/>
                          <a:latin typeface="Calibri" panose="020F0502020204030204" pitchFamily="34" charset="0"/>
                        </a:rPr>
                        <a:t>Trasciende fronteras para promover cultores regionales en las diferentes disciplinas.</a:t>
                      </a:r>
                    </a:p>
                  </a:txBody>
                  <a:tcPr marL="9525" marR="9525" marT="9525" marB="0" anchor="ctr"/>
                </a:tc>
              </a:tr>
            </a:tbl>
          </a:graphicData>
        </a:graphic>
      </p:graphicFrame>
      <p:sp>
        <p:nvSpPr>
          <p:cNvPr id="4" name="Flecha derecha 3"/>
          <p:cNvSpPr/>
          <p:nvPr/>
        </p:nvSpPr>
        <p:spPr>
          <a:xfrm>
            <a:off x="899592" y="1556792"/>
            <a:ext cx="1698488" cy="10606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smtClean="0"/>
              <a:t>Programa de Gobierno Presidenta</a:t>
            </a:r>
            <a:endParaRPr lang="es-ES" sz="1200" b="1" dirty="0"/>
          </a:p>
        </p:txBody>
      </p:sp>
      <p:graphicFrame>
        <p:nvGraphicFramePr>
          <p:cNvPr id="5" name="Tabla 4"/>
          <p:cNvGraphicFramePr>
            <a:graphicFrameLocks noGrp="1"/>
          </p:cNvGraphicFramePr>
          <p:nvPr>
            <p:extLst>
              <p:ext uri="{D42A27DB-BD31-4B8C-83A1-F6EECF244321}">
                <p14:modId xmlns:p14="http://schemas.microsoft.com/office/powerpoint/2010/main" val="731223181"/>
              </p:ext>
            </p:extLst>
          </p:nvPr>
        </p:nvGraphicFramePr>
        <p:xfrm>
          <a:off x="251520" y="4744948"/>
          <a:ext cx="6096000" cy="111252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s-ES_tradnl" sz="1400" dirty="0" smtClean="0"/>
                        <a:t>Lineamiento </a:t>
                      </a:r>
                      <a:endParaRPr lang="es-ES" sz="1400" dirty="0"/>
                    </a:p>
                  </a:txBody>
                  <a:tcPr/>
                </a:tc>
                <a:tc>
                  <a:txBody>
                    <a:bodyPr/>
                    <a:lstStyle/>
                    <a:p>
                      <a:r>
                        <a:rPr lang="es-ES_tradnl" sz="1400" dirty="0" smtClean="0"/>
                        <a:t>Actividad </a:t>
                      </a:r>
                      <a:endParaRPr lang="es-ES" sz="1400" dirty="0"/>
                    </a:p>
                  </a:txBody>
                  <a:tcPr/>
                </a:tc>
              </a:tr>
              <a:tr h="370840">
                <a:tc>
                  <a:txBody>
                    <a:bodyPr/>
                    <a:lstStyle/>
                    <a:p>
                      <a:pPr algn="l" fontAlgn="ctr"/>
                      <a:r>
                        <a:rPr lang="es-ES" sz="1000" b="0" i="0" u="none" strike="noStrike" dirty="0">
                          <a:solidFill>
                            <a:srgbClr val="000000"/>
                          </a:solidFill>
                          <a:effectLst/>
                          <a:latin typeface="Calibri" panose="020F0502020204030204" pitchFamily="34" charset="0"/>
                        </a:rPr>
                        <a:t>Rescata los aportes culturales entregados por la comunidad migratoria</a:t>
                      </a:r>
                    </a:p>
                  </a:txBody>
                  <a:tcPr marL="9525" marR="9525" marT="9525" marB="0" anchor="ctr"/>
                </a:tc>
                <a:tc>
                  <a:txBody>
                    <a:bodyPr/>
                    <a:lstStyle/>
                    <a:p>
                      <a:pPr algn="l" fontAlgn="ctr"/>
                      <a:r>
                        <a:rPr lang="es-ES" sz="1000" b="0" i="0" u="none" strike="noStrike" dirty="0">
                          <a:solidFill>
                            <a:srgbClr val="000000"/>
                          </a:solidFill>
                          <a:effectLst/>
                          <a:latin typeface="Calibri" panose="020F0502020204030204" pitchFamily="34" charset="0"/>
                        </a:rPr>
                        <a:t>Levanta información respecto del aporte cultural de los inmigrantes de la región</a:t>
                      </a:r>
                    </a:p>
                  </a:txBody>
                  <a:tcPr marL="9525" marR="9525" marT="9525" marB="0" anchor="ctr"/>
                </a:tc>
              </a:tr>
              <a:tr h="370840">
                <a:tc>
                  <a:txBody>
                    <a:bodyPr/>
                    <a:lstStyle/>
                    <a:p>
                      <a:pPr algn="l" fontAlgn="ctr"/>
                      <a:r>
                        <a:rPr lang="es-ES" sz="1000" b="0" i="0" u="none" strike="noStrike" dirty="0">
                          <a:solidFill>
                            <a:srgbClr val="000000"/>
                          </a:solidFill>
                          <a:effectLst/>
                          <a:latin typeface="Calibri" panose="020F0502020204030204" pitchFamily="34" charset="0"/>
                        </a:rPr>
                        <a:t>Contribuye a revelar la memoria histórica de los derechos humanos y sociales vividos en la región</a:t>
                      </a:r>
                    </a:p>
                  </a:txBody>
                  <a:tcPr marL="9525" marR="9525" marT="9525" marB="0" anchor="ctr"/>
                </a:tc>
                <a:tc>
                  <a:txBody>
                    <a:bodyPr/>
                    <a:lstStyle/>
                    <a:p>
                      <a:pPr algn="l" fontAlgn="ctr"/>
                      <a:r>
                        <a:rPr lang="es-ES" sz="1000" b="0" i="0" u="none" strike="noStrike" dirty="0">
                          <a:solidFill>
                            <a:srgbClr val="000000"/>
                          </a:solidFill>
                          <a:effectLst/>
                          <a:latin typeface="Calibri" panose="020F0502020204030204" pitchFamily="34" charset="0"/>
                        </a:rPr>
                        <a:t>Aporta información respecto de la historia de los derechos humanos y sociales vividos en la región</a:t>
                      </a:r>
                    </a:p>
                  </a:txBody>
                  <a:tcPr marL="9525" marR="9525" marT="9525" marB="0" anchor="ctr"/>
                </a:tc>
              </a:tr>
            </a:tbl>
          </a:graphicData>
        </a:graphic>
      </p:graphicFrame>
      <p:sp>
        <p:nvSpPr>
          <p:cNvPr id="6" name="Flecha izquierda 5"/>
          <p:cNvSpPr/>
          <p:nvPr/>
        </p:nvSpPr>
        <p:spPr>
          <a:xfrm>
            <a:off x="6804248" y="4653136"/>
            <a:ext cx="1626480" cy="8640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b="1" dirty="0" smtClean="0"/>
              <a:t>Plan de Zonas Extremas</a:t>
            </a:r>
            <a:endParaRPr lang="es-ES" sz="1400" b="1" dirty="0"/>
          </a:p>
        </p:txBody>
      </p:sp>
      <p:sp>
        <p:nvSpPr>
          <p:cNvPr id="7" name="CuadroTexto 6"/>
          <p:cNvSpPr txBox="1"/>
          <p:nvPr/>
        </p:nvSpPr>
        <p:spPr>
          <a:xfrm>
            <a:off x="179512" y="44624"/>
            <a:ext cx="2274552" cy="461665"/>
          </a:xfrm>
          <a:prstGeom prst="rect">
            <a:avLst/>
          </a:prstGeom>
          <a:noFill/>
        </p:spPr>
        <p:txBody>
          <a:bodyPr wrap="square" rtlCol="0">
            <a:spAutoFit/>
          </a:bodyPr>
          <a:lstStyle/>
          <a:p>
            <a:r>
              <a:rPr lang="es-ES_tradnl" sz="2000" b="1" dirty="0">
                <a:latin typeface="Verdana" panose="020B0604030504040204" pitchFamily="34" charset="0"/>
                <a:ea typeface="Verdana" panose="020B0604030504040204" pitchFamily="34" charset="0"/>
                <a:cs typeface="Verdana" panose="020B0604030504040204" pitchFamily="34" charset="0"/>
              </a:rPr>
              <a:t>VINCULACIÓN</a:t>
            </a:r>
            <a:r>
              <a:rPr lang="es-ES_tradnl" sz="2400" dirty="0" smtClean="0"/>
              <a:t> </a:t>
            </a:r>
            <a:endParaRPr lang="es-ES" sz="2400" dirty="0"/>
          </a:p>
        </p:txBody>
      </p:sp>
    </p:spTree>
    <p:extLst>
      <p:ext uri="{BB962C8B-B14F-4D97-AF65-F5344CB8AC3E}">
        <p14:creationId xmlns:p14="http://schemas.microsoft.com/office/powerpoint/2010/main" val="27369917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687765259"/>
              </p:ext>
            </p:extLst>
          </p:nvPr>
        </p:nvGraphicFramePr>
        <p:xfrm>
          <a:off x="251520" y="188640"/>
          <a:ext cx="6624736" cy="4507977"/>
        </p:xfrm>
        <a:graphic>
          <a:graphicData uri="http://schemas.openxmlformats.org/drawingml/2006/table">
            <a:tbl>
              <a:tblPr firstRow="1" bandRow="1">
                <a:tableStyleId>{5C22544A-7EE6-4342-B048-85BDC9FD1C3A}</a:tableStyleId>
              </a:tblPr>
              <a:tblGrid>
                <a:gridCol w="3312368"/>
                <a:gridCol w="3312368"/>
              </a:tblGrid>
              <a:tr h="324957">
                <a:tc>
                  <a:txBody>
                    <a:bodyPr/>
                    <a:lstStyle/>
                    <a:p>
                      <a:r>
                        <a:rPr lang="es-ES_tradnl" sz="1400" dirty="0" smtClean="0"/>
                        <a:t>Lineamiento </a:t>
                      </a:r>
                      <a:endParaRPr lang="es-ES" sz="1400" dirty="0"/>
                    </a:p>
                  </a:txBody>
                  <a:tcPr/>
                </a:tc>
                <a:tc>
                  <a:txBody>
                    <a:bodyPr/>
                    <a:lstStyle/>
                    <a:p>
                      <a:r>
                        <a:rPr lang="es-ES_tradnl" sz="1400" dirty="0" smtClean="0"/>
                        <a:t>Actividad </a:t>
                      </a:r>
                      <a:endParaRPr lang="es-ES" sz="1400" dirty="0"/>
                    </a:p>
                  </a:txBody>
                  <a:tcPr/>
                </a:tc>
              </a:tr>
              <a:tr h="324957">
                <a:tc rowSpan="4">
                  <a:txBody>
                    <a:bodyPr/>
                    <a:lstStyle/>
                    <a:p>
                      <a:pPr algn="l" fontAlgn="ctr"/>
                      <a:r>
                        <a:rPr lang="es-ES" sz="1000" b="0" i="0" u="none" strike="noStrike" dirty="0">
                          <a:solidFill>
                            <a:srgbClr val="000000"/>
                          </a:solidFill>
                          <a:effectLst/>
                          <a:latin typeface="Calibri" panose="020F0502020204030204" pitchFamily="34" charset="0"/>
                        </a:rPr>
                        <a:t>Fomentar las artes en cuanto a la creación, producción </a:t>
                      </a:r>
                      <a:r>
                        <a:rPr lang="es-ES" sz="1000" b="0" i="0" u="none" strike="noStrike" dirty="0" smtClean="0">
                          <a:solidFill>
                            <a:srgbClr val="000000"/>
                          </a:solidFill>
                          <a:effectLst/>
                          <a:latin typeface="Calibri" panose="020F0502020204030204" pitchFamily="34" charset="0"/>
                        </a:rPr>
                        <a:t>artística </a:t>
                      </a:r>
                      <a:r>
                        <a:rPr lang="es-ES" sz="1000" b="0" i="0" u="none" strike="noStrike" dirty="0">
                          <a:solidFill>
                            <a:srgbClr val="000000"/>
                          </a:solidFill>
                          <a:effectLst/>
                          <a:latin typeface="Calibri" panose="020F0502020204030204" pitchFamily="34" charset="0"/>
                        </a:rPr>
                        <a:t>y circulación en las industrias creativas y otros lenguajes artísticos regionales.</a:t>
                      </a:r>
                    </a:p>
                  </a:txBody>
                  <a:tcPr marL="9525" marR="9525" marT="9525" marB="0" anchor="ctr"/>
                </a:tc>
                <a:tc>
                  <a:txBody>
                    <a:bodyPr/>
                    <a:lstStyle/>
                    <a:p>
                      <a:pPr algn="l" fontAlgn="ctr"/>
                      <a:r>
                        <a:rPr lang="es-ES" sz="1000" b="0" i="0" u="none" strike="noStrike" dirty="0">
                          <a:solidFill>
                            <a:srgbClr val="000000"/>
                          </a:solidFill>
                          <a:effectLst/>
                          <a:latin typeface="Calibri" panose="020F0502020204030204" pitchFamily="34" charset="0"/>
                        </a:rPr>
                        <a:t>Proporciona adecuada promoción y difusión a las iniciativas artístico culturales regionales.</a:t>
                      </a:r>
                    </a:p>
                  </a:txBody>
                  <a:tcPr marL="9525" marR="9525" marT="9525" marB="0" anchor="ctr"/>
                </a:tc>
              </a:tr>
              <a:tr h="324957">
                <a:tc vMerge="1">
                  <a:txBody>
                    <a:bodyPr/>
                    <a:lstStyle/>
                    <a:p>
                      <a:endParaRPr lang="es-ES"/>
                    </a:p>
                  </a:txBody>
                  <a:tcPr/>
                </a:tc>
                <a:tc>
                  <a:txBody>
                    <a:bodyPr/>
                    <a:lstStyle/>
                    <a:p>
                      <a:pPr algn="l" fontAlgn="ctr"/>
                      <a:r>
                        <a:rPr lang="es-ES" sz="1000" b="0" i="0" u="none" strike="noStrike">
                          <a:solidFill>
                            <a:srgbClr val="000000"/>
                          </a:solidFill>
                          <a:effectLst/>
                          <a:latin typeface="Calibri" panose="020F0502020204030204" pitchFamily="34" charset="0"/>
                        </a:rPr>
                        <a:t>Promueve el profesionalismo artístico.</a:t>
                      </a:r>
                    </a:p>
                  </a:txBody>
                  <a:tcPr marL="9525" marR="9525" marT="9525" marB="0" anchor="ctr"/>
                </a:tc>
              </a:tr>
              <a:tr h="324957">
                <a:tc vMerge="1">
                  <a:txBody>
                    <a:bodyPr/>
                    <a:lstStyle/>
                    <a:p>
                      <a:endParaRPr lang="es-ES"/>
                    </a:p>
                  </a:txBody>
                  <a:tcPr/>
                </a:tc>
                <a:tc>
                  <a:txBody>
                    <a:bodyPr/>
                    <a:lstStyle/>
                    <a:p>
                      <a:pPr algn="l" fontAlgn="ctr"/>
                      <a:r>
                        <a:rPr lang="es-ES" sz="1000" b="0" i="0" u="none" strike="noStrike">
                          <a:solidFill>
                            <a:srgbClr val="000000"/>
                          </a:solidFill>
                          <a:effectLst/>
                          <a:latin typeface="Calibri" panose="020F0502020204030204" pitchFamily="34" charset="0"/>
                        </a:rPr>
                        <a:t>promueve la incorporación de rasgos identitarios que denoten particularidades regionales en la producción artística cultural.</a:t>
                      </a:r>
                    </a:p>
                  </a:txBody>
                  <a:tcPr marL="9525" marR="9525" marT="9525" marB="0" anchor="ctr"/>
                </a:tc>
              </a:tr>
              <a:tr h="408979">
                <a:tc vMerge="1">
                  <a:txBody>
                    <a:bodyPr/>
                    <a:lstStyle/>
                    <a:p>
                      <a:endParaRPr lang="es-ES"/>
                    </a:p>
                  </a:txBody>
                  <a:tcPr/>
                </a:tc>
                <a:tc>
                  <a:txBody>
                    <a:bodyPr/>
                    <a:lstStyle/>
                    <a:p>
                      <a:pPr algn="l" fontAlgn="ctr"/>
                      <a:r>
                        <a:rPr lang="es-ES" sz="1000" b="0" i="0" u="none" strike="noStrike" dirty="0">
                          <a:solidFill>
                            <a:srgbClr val="000000"/>
                          </a:solidFill>
                          <a:effectLst/>
                          <a:latin typeface="Calibri" panose="020F0502020204030204" pitchFamily="34" charset="0"/>
                        </a:rPr>
                        <a:t>Promueve, potencia y profesionaliza  el </a:t>
                      </a:r>
                      <a:r>
                        <a:rPr lang="es-ES" sz="1000" b="0" i="0" u="none" strike="noStrike" dirty="0" smtClean="0">
                          <a:solidFill>
                            <a:srgbClr val="000000"/>
                          </a:solidFill>
                          <a:effectLst/>
                          <a:latin typeface="Calibri" panose="020F0502020204030204" pitchFamily="34" charset="0"/>
                        </a:rPr>
                        <a:t>funcionamiento de </a:t>
                      </a:r>
                      <a:r>
                        <a:rPr lang="es-ES" sz="1000" b="0" i="0" u="none" strike="noStrike" dirty="0">
                          <a:solidFill>
                            <a:srgbClr val="000000"/>
                          </a:solidFill>
                          <a:effectLst/>
                          <a:latin typeface="Calibri" panose="020F0502020204030204" pitchFamily="34" charset="0"/>
                        </a:rPr>
                        <a:t>los espacios para la cultura y las artes: centros culturales, </a:t>
                      </a:r>
                      <a:r>
                        <a:rPr lang="es-ES" sz="1000" b="0" i="0" u="none" strike="noStrike" dirty="0" smtClean="0">
                          <a:solidFill>
                            <a:srgbClr val="000000"/>
                          </a:solidFill>
                          <a:effectLst/>
                          <a:latin typeface="Calibri" panose="020F0502020204030204" pitchFamily="34" charset="0"/>
                        </a:rPr>
                        <a:t>galerías, </a:t>
                      </a:r>
                      <a:r>
                        <a:rPr lang="es-ES" sz="1000" b="0" i="0" u="none" strike="noStrike" dirty="0">
                          <a:solidFill>
                            <a:srgbClr val="000000"/>
                          </a:solidFill>
                          <a:effectLst/>
                          <a:latin typeface="Calibri" panose="020F0502020204030204" pitchFamily="34" charset="0"/>
                        </a:rPr>
                        <a:t>teatros.</a:t>
                      </a:r>
                    </a:p>
                  </a:txBody>
                  <a:tcPr marL="9525" marR="9525" marT="9525" marB="0" anchor="ctr"/>
                </a:tc>
              </a:tr>
              <a:tr h="324957">
                <a:tc rowSpan="4">
                  <a:txBody>
                    <a:bodyPr/>
                    <a:lstStyle/>
                    <a:p>
                      <a:pPr algn="just" fontAlgn="ctr"/>
                      <a:r>
                        <a:rPr lang="es-ES" sz="1000" b="0" i="0" u="none" strike="noStrike" dirty="0">
                          <a:solidFill>
                            <a:srgbClr val="000000"/>
                          </a:solidFill>
                          <a:effectLst/>
                          <a:latin typeface="Calibri" panose="020F0502020204030204" pitchFamily="34" charset="0"/>
                        </a:rPr>
                        <a:t>Fomentar la participación y la formación de la comunidad en el goce de las expresiones artísticas.</a:t>
                      </a:r>
                    </a:p>
                  </a:txBody>
                  <a:tcPr marL="9525" marR="9525" marT="9525" marB="0" anchor="ctr"/>
                </a:tc>
                <a:tc>
                  <a:txBody>
                    <a:bodyPr/>
                    <a:lstStyle/>
                    <a:p>
                      <a:pPr algn="l" fontAlgn="ctr"/>
                      <a:r>
                        <a:rPr lang="es-ES" sz="1000" b="0" i="0" u="none" strike="noStrike" dirty="0">
                          <a:solidFill>
                            <a:srgbClr val="000000"/>
                          </a:solidFill>
                          <a:effectLst/>
                          <a:latin typeface="Calibri" panose="020F0502020204030204" pitchFamily="34" charset="0"/>
                        </a:rPr>
                        <a:t>Entrega herramientas y formación tanto para el disfrute como la práctica de manifestaciones artísticas culturales.</a:t>
                      </a:r>
                    </a:p>
                  </a:txBody>
                  <a:tcPr marL="9525" marR="9525" marT="9525" marB="0" anchor="ctr"/>
                </a:tc>
              </a:tr>
              <a:tr h="408979">
                <a:tc vMerge="1">
                  <a:txBody>
                    <a:bodyPr/>
                    <a:lstStyle/>
                    <a:p>
                      <a:endParaRPr lang="es-ES"/>
                    </a:p>
                  </a:txBody>
                  <a:tcPr/>
                </a:tc>
                <a:tc>
                  <a:txBody>
                    <a:bodyPr/>
                    <a:lstStyle/>
                    <a:p>
                      <a:pPr algn="l" fontAlgn="ctr"/>
                      <a:r>
                        <a:rPr lang="es-ES" sz="1000" b="0" i="0" u="none" strike="noStrike">
                          <a:solidFill>
                            <a:srgbClr val="000000"/>
                          </a:solidFill>
                          <a:effectLst/>
                          <a:latin typeface="Calibri" panose="020F0502020204030204" pitchFamily="34" charset="0"/>
                        </a:rPr>
                        <a:t>Mejora y diversifica el acceso y la cobertura en el territorio tanto en la inversión para infraestructura como para actividades artísticas.</a:t>
                      </a:r>
                    </a:p>
                  </a:txBody>
                  <a:tcPr marL="9525" marR="9525" marT="9525" marB="0" anchor="ctr"/>
                </a:tc>
              </a:tr>
              <a:tr h="324957">
                <a:tc vMerge="1">
                  <a:txBody>
                    <a:bodyPr/>
                    <a:lstStyle/>
                    <a:p>
                      <a:endParaRPr lang="es-ES"/>
                    </a:p>
                  </a:txBody>
                  <a:tcPr/>
                </a:tc>
                <a:tc>
                  <a:txBody>
                    <a:bodyPr/>
                    <a:lstStyle/>
                    <a:p>
                      <a:pPr algn="l" fontAlgn="ctr"/>
                      <a:r>
                        <a:rPr lang="es-ES" sz="1000" b="0" i="0" u="none" strike="noStrike">
                          <a:solidFill>
                            <a:srgbClr val="000000"/>
                          </a:solidFill>
                          <a:effectLst/>
                          <a:latin typeface="Calibri" panose="020F0502020204030204" pitchFamily="34" charset="0"/>
                        </a:rPr>
                        <a:t>Mantiene a la comunidad regional informada y actualizada sobre las actividades artísticas culturales.</a:t>
                      </a:r>
                    </a:p>
                  </a:txBody>
                  <a:tcPr marL="9525" marR="9525" marT="9525" marB="0" anchor="ctr"/>
                </a:tc>
              </a:tr>
              <a:tr h="324957">
                <a:tc vMerge="1">
                  <a:txBody>
                    <a:bodyPr/>
                    <a:lstStyle/>
                    <a:p>
                      <a:endParaRPr lang="es-ES"/>
                    </a:p>
                  </a:txBody>
                  <a:tcPr/>
                </a:tc>
                <a:tc>
                  <a:txBody>
                    <a:bodyPr/>
                    <a:lstStyle/>
                    <a:p>
                      <a:pPr algn="l" fontAlgn="ctr"/>
                      <a:r>
                        <a:rPr lang="es-ES" sz="1000" b="0" i="0" u="none" strike="noStrike" dirty="0">
                          <a:solidFill>
                            <a:srgbClr val="000000"/>
                          </a:solidFill>
                          <a:effectLst/>
                          <a:latin typeface="Calibri" panose="020F0502020204030204" pitchFamily="34" charset="0"/>
                        </a:rPr>
                        <a:t>Fomenta el desarrollo de habilidades para la práctica de las disciplinas del arte y la cultura a nivel territorial.</a:t>
                      </a:r>
                    </a:p>
                  </a:txBody>
                  <a:tcPr marL="9525" marR="9525" marT="9525" marB="0" anchor="ctr"/>
                </a:tc>
              </a:tr>
              <a:tr h="324957">
                <a:tc>
                  <a:txBody>
                    <a:bodyPr/>
                    <a:lstStyle/>
                    <a:p>
                      <a:pPr algn="l" fontAlgn="ctr"/>
                      <a:r>
                        <a:rPr lang="es-ES" sz="1000" b="0" i="0" u="none" strike="noStrike" dirty="0">
                          <a:solidFill>
                            <a:srgbClr val="000000"/>
                          </a:solidFill>
                          <a:effectLst/>
                          <a:latin typeface="Calibri" panose="020F0502020204030204" pitchFamily="34" charset="0"/>
                        </a:rPr>
                        <a:t>Colaborar y participar en el desarrollo de la educación artística escolar.</a:t>
                      </a:r>
                    </a:p>
                  </a:txBody>
                  <a:tcPr marL="9525" marR="9525" marT="9525" marB="0" anchor="ctr"/>
                </a:tc>
                <a:tc>
                  <a:txBody>
                    <a:bodyPr/>
                    <a:lstStyle/>
                    <a:p>
                      <a:pPr algn="l" fontAlgn="ctr"/>
                      <a:r>
                        <a:rPr lang="es-ES" sz="1000" b="0" i="0" u="none" strike="noStrike" dirty="0">
                          <a:solidFill>
                            <a:srgbClr val="000000"/>
                          </a:solidFill>
                          <a:effectLst/>
                          <a:latin typeface="Calibri" panose="020F0502020204030204" pitchFamily="34" charset="0"/>
                        </a:rPr>
                        <a:t>Implementa acciones para fortalecer la educación artística escolar.</a:t>
                      </a:r>
                    </a:p>
                  </a:txBody>
                  <a:tcPr marL="9525" marR="9525" marT="9525" marB="0" anchor="ctr"/>
                </a:tc>
              </a:tr>
              <a:tr h="324957">
                <a:tc rowSpan="3">
                  <a:txBody>
                    <a:bodyPr/>
                    <a:lstStyle/>
                    <a:p>
                      <a:pPr algn="ctr" fontAlgn="ctr"/>
                      <a:r>
                        <a:rPr lang="es-ES" sz="1000" b="0" i="0" u="none" strike="noStrike" dirty="0">
                          <a:solidFill>
                            <a:srgbClr val="000000"/>
                          </a:solidFill>
                          <a:effectLst/>
                          <a:latin typeface="Calibri" panose="020F0502020204030204" pitchFamily="34" charset="0"/>
                        </a:rPr>
                        <a:t>Producir un mayor valor, cuidado, promoción y difusión del patrimonio material e inmaterial y natural regional.</a:t>
                      </a:r>
                    </a:p>
                  </a:txBody>
                  <a:tcPr marL="9525" marR="9525" marT="9525" marB="0" anchor="ctr"/>
                </a:tc>
                <a:tc>
                  <a:txBody>
                    <a:bodyPr/>
                    <a:lstStyle/>
                    <a:p>
                      <a:pPr algn="l" fontAlgn="ctr"/>
                      <a:r>
                        <a:rPr lang="es-ES" sz="1000" b="0" i="0" u="none" strike="noStrike" dirty="0">
                          <a:solidFill>
                            <a:srgbClr val="000000"/>
                          </a:solidFill>
                          <a:effectLst/>
                          <a:latin typeface="Calibri" panose="020F0502020204030204" pitchFamily="34" charset="0"/>
                        </a:rPr>
                        <a:t>Propicia acciones orientadas a generar conocimiento referido a elementos constituyentes de la identidad e historia regional.</a:t>
                      </a:r>
                    </a:p>
                  </a:txBody>
                  <a:tcPr marL="9525" marR="9525" marT="9525" marB="0" anchor="ctr"/>
                </a:tc>
              </a:tr>
              <a:tr h="324957">
                <a:tc vMerge="1">
                  <a:txBody>
                    <a:bodyPr/>
                    <a:lstStyle/>
                    <a:p>
                      <a:endParaRPr lang="es-ES"/>
                    </a:p>
                  </a:txBody>
                  <a:tcPr/>
                </a:tc>
                <a:tc>
                  <a:txBody>
                    <a:bodyPr/>
                    <a:lstStyle/>
                    <a:p>
                      <a:pPr algn="l" fontAlgn="ctr"/>
                      <a:r>
                        <a:rPr lang="es-ES" sz="1000" b="0" i="0" u="none" strike="noStrike">
                          <a:solidFill>
                            <a:srgbClr val="000000"/>
                          </a:solidFill>
                          <a:effectLst/>
                          <a:latin typeface="Calibri" panose="020F0502020204030204" pitchFamily="34" charset="0"/>
                        </a:rPr>
                        <a:t>Genera reconocimiento de lo antártico y subantártico como propio de la identidad magallánica.</a:t>
                      </a:r>
                    </a:p>
                  </a:txBody>
                  <a:tcPr marL="9525" marR="9525" marT="9525" marB="0" anchor="ctr"/>
                </a:tc>
              </a:tr>
              <a:tr h="324957">
                <a:tc vMerge="1">
                  <a:txBody>
                    <a:bodyPr/>
                    <a:lstStyle/>
                    <a:p>
                      <a:endParaRPr lang="es-ES"/>
                    </a:p>
                  </a:txBody>
                  <a:tcPr/>
                </a:tc>
                <a:tc>
                  <a:txBody>
                    <a:bodyPr/>
                    <a:lstStyle/>
                    <a:p>
                      <a:pPr algn="l" fontAlgn="ctr"/>
                      <a:r>
                        <a:rPr lang="es-ES" sz="1000" b="0" i="0" u="none" strike="noStrike" dirty="0">
                          <a:solidFill>
                            <a:srgbClr val="000000"/>
                          </a:solidFill>
                          <a:effectLst/>
                          <a:latin typeface="Calibri" panose="020F0502020204030204" pitchFamily="34" charset="0"/>
                        </a:rPr>
                        <a:t>Fortalece el turismo cultural sustentable.</a:t>
                      </a:r>
                    </a:p>
                  </a:txBody>
                  <a:tcPr marL="9525" marR="9525" marT="9525" marB="0" anchor="ctr"/>
                </a:tc>
              </a:tr>
            </a:tbl>
          </a:graphicData>
        </a:graphic>
      </p:graphicFrame>
      <p:sp>
        <p:nvSpPr>
          <p:cNvPr id="3" name="Flecha izquierda 2"/>
          <p:cNvSpPr/>
          <p:nvPr/>
        </p:nvSpPr>
        <p:spPr>
          <a:xfrm>
            <a:off x="7164288" y="1340768"/>
            <a:ext cx="1626480" cy="86409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b="1" dirty="0" smtClean="0"/>
              <a:t>Política Regional de Cultura</a:t>
            </a:r>
            <a:endParaRPr lang="es-ES" sz="1400" b="1" dirty="0"/>
          </a:p>
        </p:txBody>
      </p:sp>
      <p:graphicFrame>
        <p:nvGraphicFramePr>
          <p:cNvPr id="4" name="Tabla 3"/>
          <p:cNvGraphicFramePr>
            <a:graphicFrameLocks noGrp="1"/>
          </p:cNvGraphicFramePr>
          <p:nvPr>
            <p:extLst>
              <p:ext uri="{D42A27DB-BD31-4B8C-83A1-F6EECF244321}">
                <p14:modId xmlns:p14="http://schemas.microsoft.com/office/powerpoint/2010/main" val="2988878920"/>
              </p:ext>
            </p:extLst>
          </p:nvPr>
        </p:nvGraphicFramePr>
        <p:xfrm>
          <a:off x="2715015" y="4941168"/>
          <a:ext cx="6096000" cy="1208405"/>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s-ES_tradnl" sz="1400" dirty="0" smtClean="0"/>
                        <a:t>Lineamiento </a:t>
                      </a:r>
                      <a:endParaRPr lang="es-ES" sz="1400" dirty="0"/>
                    </a:p>
                  </a:txBody>
                  <a:tcPr/>
                </a:tc>
                <a:tc>
                  <a:txBody>
                    <a:bodyPr/>
                    <a:lstStyle/>
                    <a:p>
                      <a:r>
                        <a:rPr lang="es-ES_tradnl" sz="1400" dirty="0" smtClean="0"/>
                        <a:t>Actividad </a:t>
                      </a:r>
                      <a:endParaRPr lang="es-ES" sz="1400" dirty="0"/>
                    </a:p>
                  </a:txBody>
                  <a:tcPr/>
                </a:tc>
              </a:tr>
              <a:tr h="370840">
                <a:tc>
                  <a:txBody>
                    <a:bodyPr/>
                    <a:lstStyle/>
                    <a:p>
                      <a:pPr algn="l" fontAlgn="b"/>
                      <a:r>
                        <a:rPr lang="es-ES" sz="1000" b="0" i="0" u="none" strike="noStrike" dirty="0">
                          <a:solidFill>
                            <a:srgbClr val="000000"/>
                          </a:solidFill>
                          <a:effectLst/>
                          <a:latin typeface="Calibri" panose="020F0502020204030204" pitchFamily="34" charset="0"/>
                        </a:rPr>
                        <a:t>Apoyar y difundir  las distintas expresiones artísticas </a:t>
                      </a:r>
                      <a:r>
                        <a:rPr lang="es-ES" sz="1000" b="0" i="0" u="none" strike="noStrike" dirty="0" smtClean="0">
                          <a:solidFill>
                            <a:srgbClr val="000000"/>
                          </a:solidFill>
                          <a:effectLst/>
                          <a:latin typeface="Calibri" panose="020F0502020204030204" pitchFamily="34" charset="0"/>
                        </a:rPr>
                        <a:t>culturales </a:t>
                      </a:r>
                      <a:r>
                        <a:rPr lang="es-ES" sz="1000" b="0" i="0" u="none" strike="noStrike" dirty="0">
                          <a:solidFill>
                            <a:srgbClr val="000000"/>
                          </a:solidFill>
                          <a:effectLst/>
                          <a:latin typeface="Calibri" panose="020F0502020204030204" pitchFamily="34" charset="0"/>
                        </a:rPr>
                        <a:t>de los habitantes locales.</a:t>
                      </a:r>
                    </a:p>
                  </a:txBody>
                  <a:tcPr marL="9525" marR="9525" marT="9525" marB="0" anchor="b"/>
                </a:tc>
                <a:tc>
                  <a:txBody>
                    <a:bodyPr/>
                    <a:lstStyle/>
                    <a:p>
                      <a:pPr algn="l" fontAlgn="ctr"/>
                      <a:r>
                        <a:rPr lang="es-ES" sz="1000" b="0" i="0" u="none" strike="noStrike">
                          <a:solidFill>
                            <a:srgbClr val="000000"/>
                          </a:solidFill>
                          <a:effectLst/>
                          <a:latin typeface="Calibri" panose="020F0502020204030204" pitchFamily="34" charset="0"/>
                        </a:rPr>
                        <a:t>Contribuye a difundir las expresiones artísticas culturales de la región.</a:t>
                      </a:r>
                    </a:p>
                  </a:txBody>
                  <a:tcPr marL="9525" marR="9525" marT="9525" marB="0" anchor="ctr"/>
                </a:tc>
              </a:tr>
              <a:tr h="370840">
                <a:tc>
                  <a:txBody>
                    <a:bodyPr/>
                    <a:lstStyle/>
                    <a:p>
                      <a:pPr algn="l" fontAlgn="b"/>
                      <a:r>
                        <a:rPr lang="es-ES" sz="1000" b="0" i="0" u="none" strike="noStrike">
                          <a:solidFill>
                            <a:srgbClr val="000000"/>
                          </a:solidFill>
                          <a:effectLst/>
                          <a:latin typeface="Calibri" panose="020F0502020204030204" pitchFamily="34" charset="0"/>
                        </a:rPr>
                        <a:t>Incorpora de manera activa a la región en la celebración de los 500 años del descubrimiento del Estrecho de Magallanes.</a:t>
                      </a:r>
                    </a:p>
                  </a:txBody>
                  <a:tcPr marL="9525" marR="9525" marT="9525" marB="0" anchor="b"/>
                </a:tc>
                <a:tc>
                  <a:txBody>
                    <a:bodyPr/>
                    <a:lstStyle/>
                    <a:p>
                      <a:pPr algn="l" fontAlgn="b"/>
                      <a:r>
                        <a:rPr lang="es-ES" sz="1000" b="0" i="0" u="none" strike="noStrike" dirty="0">
                          <a:solidFill>
                            <a:srgbClr val="000000"/>
                          </a:solidFill>
                          <a:effectLst/>
                          <a:latin typeface="Calibri" panose="020F0502020204030204" pitchFamily="34" charset="0"/>
                        </a:rPr>
                        <a:t>Difunde la celebración de los 500 años del descubrimiento del Estrecho de Magallanes, mediante afiches, publicidad, etc.</a:t>
                      </a:r>
                    </a:p>
                  </a:txBody>
                  <a:tcPr marL="9525" marR="9525" marT="9525" marB="0" anchor="b"/>
                </a:tc>
              </a:tr>
            </a:tbl>
          </a:graphicData>
        </a:graphic>
      </p:graphicFrame>
      <p:sp>
        <p:nvSpPr>
          <p:cNvPr id="5" name="Flecha derecha 4"/>
          <p:cNvSpPr/>
          <p:nvPr/>
        </p:nvSpPr>
        <p:spPr>
          <a:xfrm>
            <a:off x="755576" y="4941168"/>
            <a:ext cx="1698488" cy="10606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200" b="1" dirty="0" smtClean="0"/>
              <a:t>Estrategia Regional de Desarrollo</a:t>
            </a:r>
            <a:endParaRPr lang="es-ES" sz="1200" b="1" dirty="0"/>
          </a:p>
        </p:txBody>
      </p:sp>
    </p:spTree>
    <p:extLst>
      <p:ext uri="{BB962C8B-B14F-4D97-AF65-F5344CB8AC3E}">
        <p14:creationId xmlns:p14="http://schemas.microsoft.com/office/powerpoint/2010/main" val="14613397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59832" y="476672"/>
            <a:ext cx="3259547" cy="369332"/>
          </a:xfrm>
          <a:prstGeom prst="rect">
            <a:avLst/>
          </a:prstGeom>
        </p:spPr>
        <p:txBody>
          <a:bodyPr wrap="none">
            <a:spAutoFit/>
          </a:bodyPr>
          <a:lstStyle/>
          <a:p>
            <a:r>
              <a:rPr lang="es-ES_tradnl" dirty="0"/>
              <a:t>Financiamiento Complementario</a:t>
            </a:r>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2201174042"/>
              </p:ext>
            </p:extLst>
          </p:nvPr>
        </p:nvGraphicFramePr>
        <p:xfrm>
          <a:off x="1907704" y="1797968"/>
          <a:ext cx="5114926" cy="1415009"/>
        </p:xfrm>
        <a:graphic>
          <a:graphicData uri="http://schemas.openxmlformats.org/drawingml/2006/table">
            <a:tbl>
              <a:tblPr firstRow="1" firstCol="1" bandRow="1">
                <a:tableStyleId>{5C22544A-7EE6-4342-B048-85BDC9FD1C3A}</a:tableStyleId>
              </a:tblPr>
              <a:tblGrid>
                <a:gridCol w="2124925"/>
                <a:gridCol w="1734594"/>
                <a:gridCol w="1255407"/>
              </a:tblGrid>
              <a:tr h="208154">
                <a:tc>
                  <a:txBody>
                    <a:bodyPr/>
                    <a:lstStyle/>
                    <a:p>
                      <a:pPr algn="ctr">
                        <a:lnSpc>
                          <a:spcPct val="107000"/>
                        </a:lnSpc>
                        <a:spcAft>
                          <a:spcPts val="0"/>
                        </a:spcAft>
                      </a:pPr>
                      <a:r>
                        <a:rPr lang="es-CL" sz="1100" kern="150" dirty="0">
                          <a:effectLst/>
                        </a:rPr>
                        <a:t>SUBCRITERIO</a:t>
                      </a:r>
                      <a:endParaRPr lang="es-CL" sz="1200" kern="150" dirty="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100" kern="150">
                          <a:effectLst/>
                        </a:rPr>
                        <a:t>PARAMETRO</a:t>
                      </a:r>
                      <a:endParaRPr lang="es-CL" sz="1200" kern="15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100" kern="150">
                          <a:effectLst/>
                        </a:rPr>
                        <a:t>PUNTOS</a:t>
                      </a:r>
                      <a:endParaRPr lang="es-CL" sz="1200" kern="150">
                        <a:effectLst/>
                        <a:latin typeface="Liberation Serif"/>
                        <a:ea typeface="Droid Sans Fallback"/>
                        <a:cs typeface="FreeSans"/>
                      </a:endParaRPr>
                    </a:p>
                  </a:txBody>
                  <a:tcPr marL="44450" marR="44450" marT="0" marB="0" anchor="ctr"/>
                </a:tc>
              </a:tr>
              <a:tr h="402285">
                <a:tc rowSpan="3">
                  <a:txBody>
                    <a:bodyPr/>
                    <a:lstStyle/>
                    <a:p>
                      <a:pPr>
                        <a:lnSpc>
                          <a:spcPct val="107000"/>
                        </a:lnSpc>
                        <a:spcAft>
                          <a:spcPts val="0"/>
                        </a:spcAft>
                      </a:pPr>
                      <a:r>
                        <a:rPr lang="es-CL" sz="1100" kern="150">
                          <a:effectLst/>
                        </a:rPr>
                        <a:t>Porcentaje de financiamiento complementario</a:t>
                      </a:r>
                      <a:endParaRPr lang="es-CL" sz="1200" kern="15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100" kern="150" dirty="0">
                          <a:effectLst/>
                        </a:rPr>
                        <a:t>Aporte Propios superior o igual al 30%</a:t>
                      </a:r>
                      <a:endParaRPr lang="es-CL" sz="1200" kern="150" dirty="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100" kern="150">
                          <a:effectLst/>
                        </a:rPr>
                        <a:t>100 puntos</a:t>
                      </a:r>
                      <a:endParaRPr lang="es-CL" sz="1200" kern="150">
                        <a:effectLst/>
                        <a:latin typeface="Liberation Serif"/>
                        <a:ea typeface="Droid Sans Fallback"/>
                        <a:cs typeface="FreeSans"/>
                      </a:endParaRPr>
                    </a:p>
                  </a:txBody>
                  <a:tcPr marL="44450" marR="44450" marT="0" marB="0" anchor="ctr"/>
                </a:tc>
              </a:tr>
              <a:tr h="402285">
                <a:tc vMerge="1">
                  <a:txBody>
                    <a:bodyPr/>
                    <a:lstStyle/>
                    <a:p>
                      <a:endParaRPr lang="es-CL"/>
                    </a:p>
                  </a:txBody>
                  <a:tcPr/>
                </a:tc>
                <a:tc>
                  <a:txBody>
                    <a:bodyPr/>
                    <a:lstStyle/>
                    <a:p>
                      <a:pPr algn="ctr">
                        <a:lnSpc>
                          <a:spcPct val="107000"/>
                        </a:lnSpc>
                        <a:spcAft>
                          <a:spcPts val="0"/>
                        </a:spcAft>
                      </a:pPr>
                      <a:r>
                        <a:rPr lang="es-CL" sz="1100" kern="150">
                          <a:effectLst/>
                        </a:rPr>
                        <a:t>Aporte Propios entre el 29,9% y 20%</a:t>
                      </a:r>
                      <a:endParaRPr lang="es-CL" sz="1200" kern="15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100" kern="150">
                          <a:effectLst/>
                        </a:rPr>
                        <a:t>50 puntos</a:t>
                      </a:r>
                      <a:endParaRPr lang="es-CL" sz="1200" kern="150">
                        <a:effectLst/>
                        <a:latin typeface="Liberation Serif"/>
                        <a:ea typeface="Droid Sans Fallback"/>
                        <a:cs typeface="FreeSans"/>
                      </a:endParaRPr>
                    </a:p>
                  </a:txBody>
                  <a:tcPr marL="44450" marR="44450" marT="0" marB="0" anchor="ctr"/>
                </a:tc>
              </a:tr>
              <a:tr h="402285">
                <a:tc vMerge="1">
                  <a:txBody>
                    <a:bodyPr/>
                    <a:lstStyle/>
                    <a:p>
                      <a:endParaRPr lang="es-CL"/>
                    </a:p>
                  </a:txBody>
                  <a:tcPr/>
                </a:tc>
                <a:tc>
                  <a:txBody>
                    <a:bodyPr/>
                    <a:lstStyle/>
                    <a:p>
                      <a:pPr algn="ctr">
                        <a:lnSpc>
                          <a:spcPct val="107000"/>
                        </a:lnSpc>
                        <a:spcAft>
                          <a:spcPts val="0"/>
                        </a:spcAft>
                      </a:pPr>
                      <a:r>
                        <a:rPr lang="es-CL" sz="1100" kern="150" dirty="0">
                          <a:effectLst/>
                        </a:rPr>
                        <a:t>Aporte Propios menor al 20%</a:t>
                      </a:r>
                      <a:endParaRPr lang="es-CL" sz="1200" kern="150" dirty="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100" kern="150" dirty="0">
                          <a:effectLst/>
                        </a:rPr>
                        <a:t>20 puntos</a:t>
                      </a:r>
                      <a:endParaRPr lang="es-CL" sz="1200" kern="150" dirty="0">
                        <a:effectLst/>
                        <a:latin typeface="Liberation Serif"/>
                        <a:ea typeface="Droid Sans Fallback"/>
                        <a:cs typeface="FreeSans"/>
                      </a:endParaRPr>
                    </a:p>
                  </a:txBody>
                  <a:tcPr marL="44450" marR="44450" marT="0" marB="0" anchor="ctr"/>
                </a:tc>
              </a:tr>
            </a:tbl>
          </a:graphicData>
        </a:graphic>
      </p:graphicFrame>
      <p:sp>
        <p:nvSpPr>
          <p:cNvPr id="5" name="Rectangle 1"/>
          <p:cNvSpPr>
            <a:spLocks noChangeArrowheads="1"/>
          </p:cNvSpPr>
          <p:nvPr/>
        </p:nvSpPr>
        <p:spPr bwMode="auto">
          <a:xfrm>
            <a:off x="899592" y="1438563"/>
            <a:ext cx="612068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zh-CN" sz="1100" b="1" i="0" u="none" strike="noStrike" cap="none" normalizeH="0" baseline="0" dirty="0" smtClean="0">
                <a:ln>
                  <a:noFill/>
                </a:ln>
                <a:solidFill>
                  <a:schemeClr val="tx1"/>
                </a:solidFill>
                <a:effectLst/>
                <a:latin typeface="Calibri Light" panose="020F0302020204030204" pitchFamily="34" charset="0"/>
                <a:ea typeface="Calibri" panose="020F0502020204030204" pitchFamily="34" charset="0"/>
                <a:cs typeface="FreeSans"/>
              </a:rPr>
              <a:t>Para los Municipios y Otras Entidades Públicas</a:t>
            </a:r>
            <a:endParaRPr kumimoji="0" lang="es-CL" altLang="zh-CN"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4032920012"/>
              </p:ext>
            </p:extLst>
          </p:nvPr>
        </p:nvGraphicFramePr>
        <p:xfrm>
          <a:off x="1907704" y="3933056"/>
          <a:ext cx="5105400" cy="1368152"/>
        </p:xfrm>
        <a:graphic>
          <a:graphicData uri="http://schemas.openxmlformats.org/drawingml/2006/table">
            <a:tbl>
              <a:tblPr firstRow="1" firstCol="1" bandRow="1">
                <a:tableStyleId>{5C22544A-7EE6-4342-B048-85BDC9FD1C3A}</a:tableStyleId>
              </a:tblPr>
              <a:tblGrid>
                <a:gridCol w="2120851"/>
                <a:gridCol w="1731203"/>
                <a:gridCol w="1253346"/>
              </a:tblGrid>
              <a:tr h="239644">
                <a:tc>
                  <a:txBody>
                    <a:bodyPr/>
                    <a:lstStyle/>
                    <a:p>
                      <a:pPr algn="ctr">
                        <a:lnSpc>
                          <a:spcPct val="107000"/>
                        </a:lnSpc>
                        <a:spcAft>
                          <a:spcPts val="0"/>
                        </a:spcAft>
                      </a:pPr>
                      <a:r>
                        <a:rPr lang="es-CL" sz="1100" kern="150" dirty="0">
                          <a:effectLst/>
                        </a:rPr>
                        <a:t>SUBCRITERIO</a:t>
                      </a:r>
                      <a:endParaRPr lang="es-CL" sz="1200" kern="150" dirty="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100" kern="150">
                          <a:effectLst/>
                        </a:rPr>
                        <a:t>PARAMETRO</a:t>
                      </a:r>
                      <a:endParaRPr lang="es-CL" sz="1200" kern="15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100" kern="150">
                          <a:effectLst/>
                        </a:rPr>
                        <a:t>PUNTOS</a:t>
                      </a:r>
                      <a:endParaRPr lang="es-CL" sz="1200" kern="150">
                        <a:effectLst/>
                        <a:latin typeface="Liberation Serif"/>
                        <a:ea typeface="Droid Sans Fallback"/>
                        <a:cs typeface="FreeSans"/>
                      </a:endParaRPr>
                    </a:p>
                  </a:txBody>
                  <a:tcPr marL="44450" marR="44450" marT="0" marB="0" anchor="ctr"/>
                </a:tc>
              </a:tr>
              <a:tr h="444432">
                <a:tc rowSpan="3">
                  <a:txBody>
                    <a:bodyPr/>
                    <a:lstStyle/>
                    <a:p>
                      <a:pPr>
                        <a:lnSpc>
                          <a:spcPct val="107000"/>
                        </a:lnSpc>
                        <a:spcAft>
                          <a:spcPts val="0"/>
                        </a:spcAft>
                      </a:pPr>
                      <a:r>
                        <a:rPr lang="es-CL" sz="1100" kern="150" dirty="0">
                          <a:effectLst/>
                        </a:rPr>
                        <a:t>Porcentaje de financiamiento complementario</a:t>
                      </a:r>
                      <a:endParaRPr lang="es-CL" sz="1200" kern="150" dirty="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100" kern="150">
                          <a:effectLst/>
                        </a:rPr>
                        <a:t>Aportes Propios superior o igual al 10%</a:t>
                      </a:r>
                      <a:endParaRPr lang="es-CL" sz="1200" kern="15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100" kern="150">
                          <a:effectLst/>
                        </a:rPr>
                        <a:t>100 puntos</a:t>
                      </a:r>
                      <a:endParaRPr lang="es-CL" sz="1200" kern="150">
                        <a:effectLst/>
                        <a:latin typeface="Liberation Serif"/>
                        <a:ea typeface="Droid Sans Fallback"/>
                        <a:cs typeface="FreeSans"/>
                      </a:endParaRPr>
                    </a:p>
                  </a:txBody>
                  <a:tcPr marL="44450" marR="44450" marT="0" marB="0" anchor="ctr"/>
                </a:tc>
              </a:tr>
              <a:tr h="444432">
                <a:tc vMerge="1">
                  <a:txBody>
                    <a:bodyPr/>
                    <a:lstStyle/>
                    <a:p>
                      <a:endParaRPr lang="es-CL"/>
                    </a:p>
                  </a:txBody>
                  <a:tcPr/>
                </a:tc>
                <a:tc>
                  <a:txBody>
                    <a:bodyPr/>
                    <a:lstStyle/>
                    <a:p>
                      <a:pPr algn="ctr">
                        <a:lnSpc>
                          <a:spcPct val="107000"/>
                        </a:lnSpc>
                        <a:spcAft>
                          <a:spcPts val="0"/>
                        </a:spcAft>
                      </a:pPr>
                      <a:r>
                        <a:rPr lang="es-CL" sz="1100" kern="150" dirty="0">
                          <a:effectLst/>
                        </a:rPr>
                        <a:t>Aportes Propios entre el 9,9% y 5%</a:t>
                      </a:r>
                      <a:endParaRPr lang="es-CL" sz="1200" kern="150" dirty="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100" kern="150">
                          <a:effectLst/>
                        </a:rPr>
                        <a:t>80 puntos</a:t>
                      </a:r>
                      <a:endParaRPr lang="es-CL" sz="1200" kern="150">
                        <a:effectLst/>
                        <a:latin typeface="Liberation Serif"/>
                        <a:ea typeface="Droid Sans Fallback"/>
                        <a:cs typeface="FreeSans"/>
                      </a:endParaRPr>
                    </a:p>
                  </a:txBody>
                  <a:tcPr marL="44450" marR="44450" marT="0" marB="0" anchor="ctr"/>
                </a:tc>
              </a:tr>
              <a:tr h="239644">
                <a:tc vMerge="1">
                  <a:txBody>
                    <a:bodyPr/>
                    <a:lstStyle/>
                    <a:p>
                      <a:endParaRPr lang="es-CL"/>
                    </a:p>
                  </a:txBody>
                  <a:tcPr/>
                </a:tc>
                <a:tc>
                  <a:txBody>
                    <a:bodyPr/>
                    <a:lstStyle/>
                    <a:p>
                      <a:pPr algn="ctr">
                        <a:lnSpc>
                          <a:spcPct val="107000"/>
                        </a:lnSpc>
                        <a:spcAft>
                          <a:spcPts val="0"/>
                        </a:spcAft>
                      </a:pPr>
                      <a:r>
                        <a:rPr lang="es-CL" sz="1100" kern="150">
                          <a:effectLst/>
                        </a:rPr>
                        <a:t>Aportes Propio menor al 5%</a:t>
                      </a:r>
                      <a:endParaRPr lang="es-CL" sz="1200" kern="15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100" kern="150" dirty="0">
                          <a:effectLst/>
                        </a:rPr>
                        <a:t>60 puntos</a:t>
                      </a:r>
                      <a:endParaRPr lang="es-CL" sz="1200" kern="150" dirty="0">
                        <a:effectLst/>
                        <a:latin typeface="Liberation Serif"/>
                        <a:ea typeface="Droid Sans Fallback"/>
                        <a:cs typeface="FreeSans"/>
                      </a:endParaRPr>
                    </a:p>
                  </a:txBody>
                  <a:tcPr marL="44450" marR="44450" marT="0" marB="0" anchor="ctr"/>
                </a:tc>
              </a:tr>
            </a:tbl>
          </a:graphicData>
        </a:graphic>
      </p:graphicFrame>
      <p:sp>
        <p:nvSpPr>
          <p:cNvPr id="7" name="Rectangle 2"/>
          <p:cNvSpPr>
            <a:spLocks noChangeArrowheads="1"/>
          </p:cNvSpPr>
          <p:nvPr/>
        </p:nvSpPr>
        <p:spPr bwMode="auto">
          <a:xfrm>
            <a:off x="899592" y="3454787"/>
            <a:ext cx="612068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zh-CN" sz="1100" b="1" i="0" u="none" strike="noStrike" cap="none" normalizeH="0" baseline="0" dirty="0" smtClean="0">
                <a:ln>
                  <a:noFill/>
                </a:ln>
                <a:solidFill>
                  <a:schemeClr val="tx1"/>
                </a:solidFill>
                <a:effectLst/>
                <a:latin typeface="Calibri Light" panose="020F0302020204030204" pitchFamily="34" charset="0"/>
                <a:ea typeface="Calibri" panose="020F0502020204030204" pitchFamily="34" charset="0"/>
                <a:cs typeface="FreeSans" charset="0"/>
              </a:rPr>
              <a:t>Para Instituciones Privadas sin Fines de Lucro (IPSFL)</a:t>
            </a:r>
            <a:endParaRPr kumimoji="0" lang="es-CL" altLang="zh-CN"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385967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rotWithShape="1">
          <a:blip r:embed="rId2"/>
          <a:srcRect l="31568" t="11467" r="31433" b="24261"/>
          <a:stretch/>
        </p:blipFill>
        <p:spPr bwMode="auto">
          <a:xfrm>
            <a:off x="1475656" y="2132856"/>
            <a:ext cx="6086475" cy="4197350"/>
          </a:xfrm>
          <a:prstGeom prst="rect">
            <a:avLst/>
          </a:prstGeom>
          <a:ln>
            <a:noFill/>
          </a:ln>
          <a:extLst>
            <a:ext uri="{53640926-AAD7-44D8-BBD7-CCE9431645EC}">
              <a14:shadowObscured xmlns:a14="http://schemas.microsoft.com/office/drawing/2010/main"/>
            </a:ext>
          </a:extLst>
        </p:spPr>
      </p:pic>
      <p:sp>
        <p:nvSpPr>
          <p:cNvPr id="5" name="Rectángulo 4"/>
          <p:cNvSpPr/>
          <p:nvPr/>
        </p:nvSpPr>
        <p:spPr>
          <a:xfrm>
            <a:off x="539552" y="692696"/>
            <a:ext cx="8208912" cy="1015663"/>
          </a:xfrm>
          <a:prstGeom prst="rect">
            <a:avLst/>
          </a:prstGeom>
        </p:spPr>
        <p:txBody>
          <a:bodyPr wrap="square">
            <a:spAutoFit/>
          </a:bodyPr>
          <a:lstStyle/>
          <a:p>
            <a:pPr marL="180340">
              <a:spcAft>
                <a:spcPts val="0"/>
              </a:spcAft>
            </a:pPr>
            <a:r>
              <a:rPr lang="es-CL" sz="1200" dirty="0" smtClean="0">
                <a:latin typeface="Calibri Light" panose="020F0302020204030204" pitchFamily="34" charset="0"/>
                <a:ea typeface="MS Mincho" panose="02020609040205080304" pitchFamily="49" charset="-128"/>
                <a:cs typeface="Tahoma" panose="020B0604030504040204" pitchFamily="34" charset="0"/>
              </a:rPr>
              <a:t>Para </a:t>
            </a:r>
            <a:r>
              <a:rPr lang="es-CL" sz="1200" dirty="0">
                <a:latin typeface="Calibri Light" panose="020F0302020204030204" pitchFamily="34" charset="0"/>
                <a:ea typeface="MS Mincho" panose="02020609040205080304" pitchFamily="49" charset="-128"/>
                <a:cs typeface="Tahoma" panose="020B0604030504040204" pitchFamily="34" charset="0"/>
              </a:rPr>
              <a:t>la definición del </a:t>
            </a:r>
            <a:r>
              <a:rPr lang="es-CL" sz="1200" dirty="0">
                <a:latin typeface="Calibri Light" panose="020F0302020204030204" pitchFamily="34" charset="0"/>
                <a:ea typeface="Calibri" panose="020F0502020204030204" pitchFamily="34" charset="0"/>
                <a:cs typeface="Times New Roman" panose="02020603050405020304" pitchFamily="18" charset="0"/>
              </a:rPr>
              <a:t>título de las iniciativas, éstas deberán contener las siguientes las características el cual deberá dar una señal clara de lo que se desea hacer.</a:t>
            </a:r>
            <a:endParaRPr lang="es-CL" sz="1200" dirty="0">
              <a:latin typeface="Calibri" panose="020F0502020204030204" pitchFamily="34" charset="0"/>
              <a:ea typeface="Calibri" panose="020F0502020204030204" pitchFamily="34" charset="0"/>
              <a:cs typeface="Times New Roman" panose="02020603050405020304" pitchFamily="18" charset="0"/>
            </a:endParaRPr>
          </a:p>
          <a:p>
            <a:pPr marL="180340">
              <a:spcAft>
                <a:spcPts val="0"/>
              </a:spcAft>
            </a:pPr>
            <a:r>
              <a:rPr lang="es-CL" sz="1200" dirty="0">
                <a:latin typeface="Calibri Light" panose="020F0302020204030204" pitchFamily="34" charset="0"/>
                <a:ea typeface="Calibri" panose="020F0502020204030204" pitchFamily="34" charset="0"/>
                <a:cs typeface="Times New Roman" panose="02020603050405020304" pitchFamily="18" charset="0"/>
              </a:rPr>
              <a:t>a) Ser representativo de la naturaleza de la iniciativa.</a:t>
            </a:r>
            <a:endParaRPr lang="es-CL" sz="1200" dirty="0">
              <a:latin typeface="Calibri" panose="020F0502020204030204" pitchFamily="34" charset="0"/>
              <a:ea typeface="Calibri" panose="020F0502020204030204" pitchFamily="34" charset="0"/>
              <a:cs typeface="Times New Roman" panose="02020603050405020304" pitchFamily="18" charset="0"/>
            </a:endParaRPr>
          </a:p>
          <a:p>
            <a:pPr marL="180340">
              <a:spcAft>
                <a:spcPts val="0"/>
              </a:spcAft>
            </a:pPr>
            <a:r>
              <a:rPr lang="es-CL" sz="1200" dirty="0">
                <a:latin typeface="Calibri Light" panose="020F0302020204030204" pitchFamily="34" charset="0"/>
                <a:ea typeface="Calibri" panose="020F0502020204030204" pitchFamily="34" charset="0"/>
                <a:cs typeface="Times New Roman" panose="02020603050405020304" pitchFamily="18" charset="0"/>
              </a:rPr>
              <a:t>b) Ser válido durante toda su vida Identificar a la iniciativa, por sí misma, de manera inequívoca</a:t>
            </a:r>
            <a:endParaRPr lang="es-CL" sz="1200" dirty="0">
              <a:latin typeface="Calibri" panose="020F0502020204030204" pitchFamily="34" charset="0"/>
              <a:ea typeface="Calibri" panose="020F0502020204030204" pitchFamily="34" charset="0"/>
              <a:cs typeface="Times New Roman" panose="02020603050405020304" pitchFamily="18" charset="0"/>
            </a:endParaRPr>
          </a:p>
          <a:p>
            <a:pPr marL="180340">
              <a:spcAft>
                <a:spcPts val="0"/>
              </a:spcAft>
            </a:pPr>
            <a:r>
              <a:rPr lang="es-CL" sz="1200" dirty="0">
                <a:latin typeface="Calibri Light" panose="020F0302020204030204" pitchFamily="34" charset="0"/>
                <a:ea typeface="Calibri" panose="020F0502020204030204" pitchFamily="34" charset="0"/>
                <a:cs typeface="Times New Roman" panose="02020603050405020304" pitchFamily="18" charset="0"/>
              </a:rPr>
              <a:t>c) El nombre debe responder a las siguientes interrogantes: </a:t>
            </a:r>
            <a:r>
              <a:rPr lang="es-CL" sz="1200" kern="150" dirty="0">
                <a:latin typeface="Calibri Light" panose="020F0302020204030204" pitchFamily="34" charset="0"/>
                <a:ea typeface="Calibri" panose="020F0502020204030204" pitchFamily="34" charset="0"/>
                <a:cs typeface="FreeSans"/>
              </a:rPr>
              <a:t>¿Qué se va a hacer?</a:t>
            </a:r>
            <a:r>
              <a:rPr lang="es-CL" sz="1200" dirty="0">
                <a:latin typeface="Calibri Light" panose="020F0302020204030204" pitchFamily="34" charset="0"/>
                <a:ea typeface="Calibri" panose="020F0502020204030204" pitchFamily="34" charset="0"/>
                <a:cs typeface="Times New Roman" panose="02020603050405020304" pitchFamily="18" charset="0"/>
              </a:rPr>
              <a:t>; ¿Sobre qué se va hacer?; ¿Dónde se va hacer?</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ángulo 1"/>
          <p:cNvSpPr/>
          <p:nvPr/>
        </p:nvSpPr>
        <p:spPr>
          <a:xfrm>
            <a:off x="2987824" y="268199"/>
            <a:ext cx="2346604" cy="369332"/>
          </a:xfrm>
          <a:prstGeom prst="rect">
            <a:avLst/>
          </a:prstGeom>
        </p:spPr>
        <p:txBody>
          <a:bodyPr wrap="none">
            <a:spAutoFit/>
          </a:bodyPr>
          <a:lstStyle/>
          <a:p>
            <a:r>
              <a:rPr lang="es-ES_tradnl" dirty="0"/>
              <a:t>Nombre de la Iniciativa</a:t>
            </a:r>
            <a:endParaRPr lang="es-ES" dirty="0"/>
          </a:p>
        </p:txBody>
      </p:sp>
    </p:spTree>
    <p:extLst>
      <p:ext uri="{BB962C8B-B14F-4D97-AF65-F5344CB8AC3E}">
        <p14:creationId xmlns:p14="http://schemas.microsoft.com/office/powerpoint/2010/main" val="17571407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771800" y="620688"/>
            <a:ext cx="3645485" cy="646331"/>
          </a:xfrm>
          <a:prstGeom prst="rect">
            <a:avLst/>
          </a:prstGeom>
        </p:spPr>
        <p:txBody>
          <a:bodyPr wrap="none">
            <a:spAutoFit/>
          </a:bodyPr>
          <a:lstStyle/>
          <a:p>
            <a:pPr algn="ctr"/>
            <a:r>
              <a:rPr lang="es-ES_tradnl" dirty="0"/>
              <a:t>Cumplimiento de requisitos </a:t>
            </a:r>
            <a:r>
              <a:rPr lang="es-ES_tradnl" dirty="0" smtClean="0"/>
              <a:t>formales</a:t>
            </a:r>
          </a:p>
          <a:p>
            <a:pPr algn="ctr"/>
            <a:r>
              <a:rPr lang="es-ES_tradnl" dirty="0" smtClean="0"/>
              <a:t>“Apelación”</a:t>
            </a:r>
            <a:endParaRPr lang="es-ES" dirty="0"/>
          </a:p>
        </p:txBody>
      </p:sp>
      <p:graphicFrame>
        <p:nvGraphicFramePr>
          <p:cNvPr id="5" name="Tabla 4"/>
          <p:cNvGraphicFramePr>
            <a:graphicFrameLocks noGrp="1"/>
          </p:cNvGraphicFramePr>
          <p:nvPr>
            <p:extLst>
              <p:ext uri="{D42A27DB-BD31-4B8C-83A1-F6EECF244321}">
                <p14:modId xmlns:p14="http://schemas.microsoft.com/office/powerpoint/2010/main" val="2719124859"/>
              </p:ext>
            </p:extLst>
          </p:nvPr>
        </p:nvGraphicFramePr>
        <p:xfrm>
          <a:off x="1835696" y="1484784"/>
          <a:ext cx="5472608" cy="2016224"/>
        </p:xfrm>
        <a:graphic>
          <a:graphicData uri="http://schemas.openxmlformats.org/drawingml/2006/table">
            <a:tbl>
              <a:tblPr firstRow="1" firstCol="1" bandRow="1">
                <a:tableStyleId>{5C22544A-7EE6-4342-B048-85BDC9FD1C3A}</a:tableStyleId>
              </a:tblPr>
              <a:tblGrid>
                <a:gridCol w="2138788"/>
                <a:gridCol w="2138788"/>
                <a:gridCol w="1195032"/>
              </a:tblGrid>
              <a:tr h="557919">
                <a:tc>
                  <a:txBody>
                    <a:bodyPr/>
                    <a:lstStyle/>
                    <a:p>
                      <a:pPr algn="ctr">
                        <a:lnSpc>
                          <a:spcPct val="107000"/>
                        </a:lnSpc>
                        <a:spcAft>
                          <a:spcPts val="0"/>
                        </a:spcAft>
                      </a:pPr>
                      <a:r>
                        <a:rPr lang="es-CL" sz="1200" kern="150" dirty="0">
                          <a:effectLst/>
                        </a:rPr>
                        <a:t>SUB CRITERIOS</a:t>
                      </a:r>
                      <a:endParaRPr lang="es-CL" sz="1200" kern="150" dirty="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200" kern="150">
                          <a:effectLst/>
                        </a:rPr>
                        <a:t>PARAMETRO</a:t>
                      </a:r>
                      <a:endParaRPr lang="es-CL" sz="1200" kern="150">
                        <a:effectLst/>
                        <a:latin typeface="Liberation Serif"/>
                        <a:ea typeface="Droid Sans Fallback"/>
                        <a:cs typeface="FreeSans"/>
                      </a:endParaRPr>
                    </a:p>
                  </a:txBody>
                  <a:tcPr marL="44450" marR="44450" marT="0" marB="0" anchor="ctr"/>
                </a:tc>
                <a:tc>
                  <a:txBody>
                    <a:bodyPr/>
                    <a:lstStyle/>
                    <a:p>
                      <a:pPr algn="ctr">
                        <a:lnSpc>
                          <a:spcPct val="107000"/>
                        </a:lnSpc>
                        <a:spcAft>
                          <a:spcPts val="0"/>
                        </a:spcAft>
                      </a:pPr>
                      <a:r>
                        <a:rPr lang="es-CL" sz="1200" kern="150">
                          <a:effectLst/>
                        </a:rPr>
                        <a:t>PUNTOS</a:t>
                      </a:r>
                      <a:endParaRPr lang="es-CL" sz="1200" kern="150">
                        <a:effectLst/>
                        <a:latin typeface="Liberation Serif"/>
                        <a:ea typeface="Droid Sans Fallback"/>
                        <a:cs typeface="FreeSans"/>
                      </a:endParaRPr>
                    </a:p>
                  </a:txBody>
                  <a:tcPr marL="6350" marR="6350" marT="0" marB="0" anchor="ctr"/>
                </a:tc>
              </a:tr>
              <a:tr h="857107">
                <a:tc rowSpan="2">
                  <a:txBody>
                    <a:bodyPr/>
                    <a:lstStyle/>
                    <a:p>
                      <a:pPr algn="just">
                        <a:lnSpc>
                          <a:spcPct val="107000"/>
                        </a:lnSpc>
                        <a:spcAft>
                          <a:spcPts val="0"/>
                        </a:spcAft>
                      </a:pPr>
                      <a:r>
                        <a:rPr lang="es-CL" sz="1200" kern="150" dirty="0">
                          <a:effectLst/>
                        </a:rPr>
                        <a:t>Cumplimiento de antecedentes requeridos.</a:t>
                      </a:r>
                      <a:endParaRPr lang="es-CL" sz="1200" kern="150" dirty="0">
                        <a:effectLst/>
                        <a:latin typeface="Liberation Serif"/>
                        <a:ea typeface="Droid Sans Fallback"/>
                        <a:cs typeface="FreeSans"/>
                      </a:endParaRPr>
                    </a:p>
                  </a:txBody>
                  <a:tcPr marL="44450" marR="44450" marT="0" marB="0" anchor="ctr"/>
                </a:tc>
                <a:tc>
                  <a:txBody>
                    <a:bodyPr/>
                    <a:lstStyle/>
                    <a:p>
                      <a:pPr algn="ctr">
                        <a:lnSpc>
                          <a:spcPct val="107000"/>
                        </a:lnSpc>
                        <a:spcAft>
                          <a:spcPts val="800"/>
                        </a:spcAft>
                      </a:pPr>
                      <a:r>
                        <a:rPr lang="es-CL" sz="1200">
                          <a:effectLst/>
                        </a:rPr>
                        <a:t>Cumple con todos los documentos requeridos sin observación. </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L" sz="1200">
                          <a:effectLst/>
                        </a:rPr>
                        <a:t>100 puntos</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601198">
                <a:tc vMerge="1">
                  <a:txBody>
                    <a:bodyPr/>
                    <a:lstStyle/>
                    <a:p>
                      <a:endParaRPr lang="es-CL"/>
                    </a:p>
                  </a:txBody>
                  <a:tcPr/>
                </a:tc>
                <a:tc>
                  <a:txBody>
                    <a:bodyPr/>
                    <a:lstStyle/>
                    <a:p>
                      <a:pPr algn="ctr">
                        <a:lnSpc>
                          <a:spcPct val="107000"/>
                        </a:lnSpc>
                        <a:spcAft>
                          <a:spcPts val="800"/>
                        </a:spcAft>
                      </a:pPr>
                      <a:r>
                        <a:rPr lang="es-CL" sz="1200" dirty="0">
                          <a:effectLst/>
                        </a:rPr>
                        <a:t>Presenta observaciones.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CL" sz="1200" dirty="0">
                          <a:effectLst/>
                        </a:rPr>
                        <a:t>50 puntos</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
        <p:nvSpPr>
          <p:cNvPr id="6" name="Rectángulo 5"/>
          <p:cNvSpPr/>
          <p:nvPr/>
        </p:nvSpPr>
        <p:spPr>
          <a:xfrm>
            <a:off x="1138158" y="3645024"/>
            <a:ext cx="6912768" cy="2414122"/>
          </a:xfrm>
          <a:prstGeom prst="rect">
            <a:avLst/>
          </a:prstGeom>
        </p:spPr>
        <p:txBody>
          <a:bodyPr wrap="square">
            <a:spAutoFit/>
          </a:bodyPr>
          <a:lstStyle/>
          <a:p>
            <a:pPr algn="just">
              <a:lnSpc>
                <a:spcPct val="107000"/>
              </a:lnSpc>
              <a:spcAft>
                <a:spcPts val="800"/>
              </a:spcAft>
            </a:pPr>
            <a:r>
              <a:rPr lang="es-CL" sz="1200" u="sng" dirty="0">
                <a:latin typeface="Calibri Light" panose="020F0302020204030204" pitchFamily="34" charset="0"/>
                <a:ea typeface="Calibri" panose="020F0502020204030204" pitchFamily="34" charset="0"/>
                <a:cs typeface="Times New Roman" panose="02020603050405020304" pitchFamily="18" charset="0"/>
              </a:rPr>
              <a:t>Para aquellas iniciativas que postulan en línea:</a:t>
            </a:r>
            <a:endParaRPr lang="es-CL"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lphaLcParenR"/>
            </a:pPr>
            <a:r>
              <a:rPr lang="es-ES" sz="1200" dirty="0">
                <a:latin typeface="Calibri Light" panose="020F0302020204030204" pitchFamily="34" charset="0"/>
                <a:ea typeface="Times New Roman" panose="02020603050405020304" pitchFamily="18" charset="0"/>
              </a:rPr>
              <a:t>Levantar documentos no legibles.</a:t>
            </a:r>
            <a:endParaRPr lang="es-CL" sz="12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arenR"/>
            </a:pPr>
            <a:r>
              <a:rPr lang="es-ES" sz="1200" dirty="0">
                <a:latin typeface="Calibri Light" panose="020F0302020204030204" pitchFamily="34" charset="0"/>
                <a:ea typeface="Times New Roman" panose="02020603050405020304" pitchFamily="18" charset="0"/>
              </a:rPr>
              <a:t>Levantar un documento en una sección distinta al requerido en las bases.</a:t>
            </a:r>
            <a:endParaRPr lang="es-CL" sz="1200" dirty="0">
              <a:latin typeface="Times New Roman" panose="02020603050405020304" pitchFamily="18" charset="0"/>
              <a:ea typeface="Times New Roman" panose="02020603050405020304" pitchFamily="18" charset="0"/>
            </a:endParaRPr>
          </a:p>
          <a:p>
            <a:pPr marL="228600" algn="just">
              <a:lnSpc>
                <a:spcPct val="107000"/>
              </a:lnSpc>
              <a:spcAft>
                <a:spcPts val="800"/>
              </a:spcAft>
            </a:pPr>
            <a:r>
              <a:rPr lang="es-CL" sz="1200" dirty="0">
                <a:latin typeface="Calibri Light" panose="020F0302020204030204" pitchFamily="34" charset="0"/>
                <a:ea typeface="Calibri" panose="020F0502020204030204" pitchFamily="34" charset="0"/>
                <a:cs typeface="Times New Roman" panose="02020603050405020304" pitchFamily="18" charset="0"/>
              </a:rPr>
              <a:t> </a:t>
            </a:r>
            <a:endParaRPr lang="es-CL"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200" b="1" dirty="0">
                <a:latin typeface="Calibri Light" panose="020F0302020204030204" pitchFamily="34" charset="0"/>
                <a:ea typeface="Calibri" panose="020F0502020204030204" pitchFamily="34" charset="0"/>
                <a:cs typeface="Times New Roman" panose="02020603050405020304" pitchFamily="18" charset="0"/>
              </a:rPr>
              <a:t>Nota: Para aquellas Instituciones que levanten un documento en blanco al sistema, con el objetivo de avanzar en el ingreso al sistema, su iniciativa será declarada inadmisible. </a:t>
            </a:r>
            <a:endParaRPr lang="es-CL"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200" u="sng" dirty="0">
                <a:latin typeface="Calibri Light" panose="020F0302020204030204" pitchFamily="34" charset="0"/>
                <a:ea typeface="Calibri" panose="020F0502020204030204" pitchFamily="34" charset="0"/>
                <a:cs typeface="Times New Roman" panose="02020603050405020304" pitchFamily="18" charset="0"/>
              </a:rPr>
              <a:t>Para aquellas iniciativas que postulan en papel:</a:t>
            </a:r>
            <a:endParaRPr lang="es-CL"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lphaLcParenR"/>
            </a:pPr>
            <a:r>
              <a:rPr lang="es-ES" sz="1200" dirty="0">
                <a:latin typeface="Calibri Light" panose="020F0302020204030204" pitchFamily="34" charset="0"/>
                <a:ea typeface="Times New Roman" panose="02020603050405020304" pitchFamily="18" charset="0"/>
              </a:rPr>
              <a:t>Falta de firma en cualquier Anexo, salvo en el Anexo Nº1: Formulario de Postulación, en cuyo caso será declarada inadmisible.</a:t>
            </a:r>
            <a:endParaRPr lang="es-CL" sz="1200" dirty="0">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arenR"/>
            </a:pPr>
            <a:r>
              <a:rPr lang="es-ES" sz="1200" dirty="0">
                <a:latin typeface="Calibri Light" panose="020F0302020204030204" pitchFamily="34" charset="0"/>
                <a:ea typeface="Times New Roman" panose="02020603050405020304" pitchFamily="18" charset="0"/>
              </a:rPr>
              <a:t>Falta de fotocopia del RUT de la institución y</a:t>
            </a:r>
            <a:r>
              <a:rPr lang="es-ES" sz="1200" dirty="0">
                <a:solidFill>
                  <a:srgbClr val="1F497D"/>
                </a:solidFill>
                <a:latin typeface="Calibri Light" panose="020F0302020204030204" pitchFamily="34" charset="0"/>
                <a:ea typeface="Times New Roman" panose="02020603050405020304" pitchFamily="18" charset="0"/>
              </a:rPr>
              <a:t>/o </a:t>
            </a:r>
            <a:r>
              <a:rPr lang="es-ES" sz="1200" dirty="0">
                <a:latin typeface="Calibri Light" panose="020F0302020204030204" pitchFamily="34" charset="0"/>
                <a:ea typeface="Times New Roman" panose="02020603050405020304" pitchFamily="18" charset="0"/>
              </a:rPr>
              <a:t>fotocopia de la cédula identidad del Representante </a:t>
            </a:r>
            <a:r>
              <a:rPr lang="es-ES" sz="1200" dirty="0">
                <a:solidFill>
                  <a:srgbClr val="1F497D"/>
                </a:solidFill>
                <a:latin typeface="Calibri Light" panose="020F0302020204030204" pitchFamily="34" charset="0"/>
                <a:ea typeface="Times New Roman" panose="02020603050405020304" pitchFamily="18" charset="0"/>
              </a:rPr>
              <a:t>L</a:t>
            </a:r>
            <a:r>
              <a:rPr lang="es-ES" sz="1200" dirty="0">
                <a:latin typeface="Calibri Light" panose="020F0302020204030204" pitchFamily="34" charset="0"/>
                <a:ea typeface="Times New Roman" panose="02020603050405020304" pitchFamily="18" charset="0"/>
              </a:rPr>
              <a:t>egal.</a:t>
            </a:r>
            <a:endParaRPr lang="es-CL"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71642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07704" y="404664"/>
            <a:ext cx="4825399" cy="707886"/>
          </a:xfrm>
          <a:prstGeom prst="rect">
            <a:avLst/>
          </a:prstGeom>
          <a:noFill/>
        </p:spPr>
        <p:txBody>
          <a:bodyPr wrap="square" rtlCol="0">
            <a:spAutoFit/>
          </a:bodyPr>
          <a:lstStyle/>
          <a:p>
            <a:r>
              <a:rPr lang="es-ES_tradnl" sz="2000" b="1" dirty="0">
                <a:latin typeface="Verdana" panose="020B0604030504040204" pitchFamily="34" charset="0"/>
                <a:ea typeface="Verdana" panose="020B0604030504040204" pitchFamily="34" charset="0"/>
                <a:cs typeface="Verdana" panose="020B0604030504040204" pitchFamily="34" charset="0"/>
              </a:rPr>
              <a:t>FORMULARIO DE POSTULACION</a:t>
            </a:r>
          </a:p>
          <a:p>
            <a:pPr algn="ctr"/>
            <a:r>
              <a:rPr lang="es-ES_tradnl" sz="2000" b="1" dirty="0">
                <a:latin typeface="Verdana" panose="020B0604030504040204" pitchFamily="34" charset="0"/>
                <a:ea typeface="Verdana" panose="020B0604030504040204" pitchFamily="34" charset="0"/>
                <a:cs typeface="Verdana" panose="020B0604030504040204" pitchFamily="34" charset="0"/>
              </a:rPr>
              <a:t>ANEXO Nº 1</a:t>
            </a:r>
            <a:endParaRPr lang="es-ES" sz="20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CuadroTexto 2"/>
          <p:cNvSpPr txBox="1"/>
          <p:nvPr/>
        </p:nvSpPr>
        <p:spPr>
          <a:xfrm>
            <a:off x="699347" y="1112550"/>
            <a:ext cx="7242111" cy="5786199"/>
          </a:xfrm>
          <a:prstGeom prst="rect">
            <a:avLst/>
          </a:prstGeom>
          <a:noFill/>
        </p:spPr>
        <p:txBody>
          <a:bodyPr wrap="none" rtlCol="0">
            <a:spAutoFit/>
          </a:bodyPr>
          <a:lstStyle/>
          <a:p>
            <a:pPr marL="285750" indent="-285750">
              <a:buFont typeface="Arial" panose="020B0604020202020204" pitchFamily="34" charset="0"/>
              <a:buChar char="•"/>
            </a:pPr>
            <a:r>
              <a:rPr lang="es-ES_tradnl" sz="1600" dirty="0" smtClean="0"/>
              <a:t>Nombre de la Iniciativa </a:t>
            </a:r>
          </a:p>
          <a:p>
            <a:pPr marL="285750" indent="-285750">
              <a:buFont typeface="Arial" panose="020B0604020202020204" pitchFamily="34" charset="0"/>
              <a:buChar char="•"/>
            </a:pPr>
            <a:r>
              <a:rPr lang="es-ES_tradnl" sz="1600" dirty="0" smtClean="0"/>
              <a:t>Nombre de la Entidad Postulante</a:t>
            </a:r>
          </a:p>
          <a:p>
            <a:pPr marL="285750" indent="-285750">
              <a:buFont typeface="Arial" panose="020B0604020202020204" pitchFamily="34" charset="0"/>
              <a:buChar char="•"/>
            </a:pPr>
            <a:r>
              <a:rPr lang="es-ES_tradnl" sz="1600" dirty="0" smtClean="0"/>
              <a:t>Datos de la Entidad Postulante</a:t>
            </a:r>
          </a:p>
          <a:p>
            <a:endParaRPr lang="es-ES_tradnl" sz="1600" dirty="0" smtClean="0"/>
          </a:p>
          <a:p>
            <a:r>
              <a:rPr lang="es-ES_tradnl" sz="1600" dirty="0" smtClean="0"/>
              <a:t>I. Periodo de Ejecución (plazo máximo 30 de noviembre)</a:t>
            </a:r>
          </a:p>
          <a:p>
            <a:r>
              <a:rPr lang="es-ES_tradnl" sz="1600" dirty="0" smtClean="0"/>
              <a:t>II. Cronograma de Actividades (debe coincidir con el período de ejecución)</a:t>
            </a:r>
          </a:p>
          <a:p>
            <a:r>
              <a:rPr lang="es-ES_tradnl" sz="1600" dirty="0" smtClean="0"/>
              <a:t>III. Resumen de Financiamiento</a:t>
            </a:r>
          </a:p>
          <a:p>
            <a:r>
              <a:rPr lang="es-ES_tradnl" sz="1600" dirty="0" smtClean="0"/>
              <a:t>IV. Detalle del Financiamiento solicitado</a:t>
            </a:r>
          </a:p>
          <a:p>
            <a:pPr marL="742950" lvl="1" indent="-285750">
              <a:buFont typeface="Arial" panose="020B0604020202020204" pitchFamily="34" charset="0"/>
              <a:buChar char="•"/>
            </a:pPr>
            <a:r>
              <a:rPr lang="es-ES_tradnl" sz="1400" dirty="0" smtClean="0"/>
              <a:t>Gastos de Personal</a:t>
            </a:r>
          </a:p>
          <a:p>
            <a:pPr marL="742950" lvl="1" indent="-285750">
              <a:buFont typeface="Arial" panose="020B0604020202020204" pitchFamily="34" charset="0"/>
              <a:buChar char="•"/>
            </a:pPr>
            <a:r>
              <a:rPr lang="es-ES_tradnl" sz="1400" dirty="0" smtClean="0"/>
              <a:t>Gastos de Operación</a:t>
            </a:r>
          </a:p>
          <a:p>
            <a:pPr marL="742950" lvl="1" indent="-285750">
              <a:buFont typeface="Arial" panose="020B0604020202020204" pitchFamily="34" charset="0"/>
              <a:buChar char="•"/>
            </a:pPr>
            <a:r>
              <a:rPr lang="es-ES_tradnl" sz="1400" dirty="0" smtClean="0"/>
              <a:t>Gastos de Inversión</a:t>
            </a:r>
          </a:p>
          <a:p>
            <a:pPr marL="742950" lvl="1" indent="-285750">
              <a:buFont typeface="Arial" panose="020B0604020202020204" pitchFamily="34" charset="0"/>
              <a:buChar char="•"/>
            </a:pPr>
            <a:r>
              <a:rPr lang="es-ES_tradnl" sz="1400" dirty="0" smtClean="0"/>
              <a:t>Gastos de Difusión </a:t>
            </a:r>
            <a:endParaRPr lang="es-ES_tradnl" sz="1400" dirty="0"/>
          </a:p>
          <a:p>
            <a:r>
              <a:rPr lang="es-ES_tradnl" sz="1600" dirty="0" smtClean="0"/>
              <a:t>V</a:t>
            </a:r>
            <a:r>
              <a:rPr lang="es-ES_tradnl" sz="1600" dirty="0"/>
              <a:t>. Breve Descripción de la Institución </a:t>
            </a:r>
            <a:r>
              <a:rPr lang="es-ES_tradnl" sz="1600" dirty="0" smtClean="0"/>
              <a:t>Postulante</a:t>
            </a:r>
          </a:p>
          <a:p>
            <a:r>
              <a:rPr lang="es-ES_tradnl" sz="1600" dirty="0" smtClean="0"/>
              <a:t>VI. Descripción de la Iniciativa</a:t>
            </a:r>
          </a:p>
          <a:p>
            <a:r>
              <a:rPr lang="es-ES_tradnl" sz="1600" dirty="0" smtClean="0"/>
              <a:t>VII. Metas</a:t>
            </a:r>
          </a:p>
          <a:p>
            <a:r>
              <a:rPr lang="es-ES_tradnl" sz="1600" dirty="0" smtClean="0"/>
              <a:t>VIII. Objetivo General </a:t>
            </a:r>
          </a:p>
          <a:p>
            <a:r>
              <a:rPr lang="es-ES_tradnl" sz="1600" dirty="0" smtClean="0"/>
              <a:t>IX. Objetivos Específicos</a:t>
            </a:r>
          </a:p>
          <a:p>
            <a:r>
              <a:rPr lang="es-ES_tradnl" sz="1600" dirty="0" smtClean="0"/>
              <a:t>X. Localización Geográfica y Cobertura – Identificación Cualitativa de los beneficiarios</a:t>
            </a:r>
          </a:p>
          <a:p>
            <a:r>
              <a:rPr lang="es-ES_tradnl" sz="1600" dirty="0" smtClean="0"/>
              <a:t>XI. Resultados Esperados</a:t>
            </a:r>
          </a:p>
          <a:p>
            <a:r>
              <a:rPr lang="es-ES_tradnl" sz="1600" dirty="0" smtClean="0"/>
              <a:t>XII. Perfil Curricular de quienes reciben honorarios.</a:t>
            </a:r>
          </a:p>
          <a:p>
            <a:r>
              <a:rPr lang="es-ES_tradnl" sz="1600" dirty="0" smtClean="0"/>
              <a:t>XIII. Propuesta de Distribución de Bienes Residuales.</a:t>
            </a:r>
          </a:p>
          <a:p>
            <a:pPr marL="742950" lvl="1" indent="-285750">
              <a:buFont typeface="Arial" panose="020B0604020202020204" pitchFamily="34" charset="0"/>
              <a:buChar char="•"/>
            </a:pPr>
            <a:endParaRPr lang="es-ES_tradnl" dirty="0"/>
          </a:p>
          <a:p>
            <a:pPr lvl="1"/>
            <a:endParaRPr lang="es-ES" dirty="0" smtClean="0"/>
          </a:p>
        </p:txBody>
      </p:sp>
    </p:spTree>
    <p:extLst>
      <p:ext uri="{BB962C8B-B14F-4D97-AF65-F5344CB8AC3E}">
        <p14:creationId xmlns:p14="http://schemas.microsoft.com/office/powerpoint/2010/main" val="25145167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2956" y="332656"/>
            <a:ext cx="7543801" cy="985396"/>
          </a:xfrm>
          <a:ln w="38100">
            <a:solidFill>
              <a:schemeClr val="accent1">
                <a:lumMod val="60000"/>
                <a:lumOff val="40000"/>
              </a:schemeClr>
            </a:solidFill>
          </a:ln>
        </p:spPr>
        <p:txBody>
          <a:bodyPr>
            <a:normAutofit fontScale="90000"/>
          </a:bodyPr>
          <a:lstStyle/>
          <a:p>
            <a:r>
              <a:rPr lang="es-CL" sz="1800" dirty="0" smtClean="0"/>
              <a:t/>
            </a:r>
            <a:br>
              <a:rPr lang="es-CL" sz="1800" dirty="0" smtClean="0"/>
            </a:br>
            <a:r>
              <a:rPr lang="es-CL" sz="1800" dirty="0"/>
              <a:t/>
            </a:r>
            <a:br>
              <a:rPr lang="es-CL" sz="1800" dirty="0"/>
            </a:br>
            <a:r>
              <a:rPr lang="es-CL" sz="1800" dirty="0" smtClean="0"/>
              <a:t/>
            </a:r>
            <a:br>
              <a:rPr lang="es-CL" sz="1800" dirty="0" smtClean="0"/>
            </a:br>
            <a:r>
              <a:rPr lang="es-CL" sz="1800" dirty="0" smtClean="0"/>
              <a:t/>
            </a:r>
            <a:br>
              <a:rPr lang="es-CL" sz="1800" dirty="0" smtClean="0"/>
            </a:br>
            <a:r>
              <a:rPr lang="es-CL" sz="1800" dirty="0"/>
              <a:t/>
            </a:r>
            <a:br>
              <a:rPr lang="es-CL" sz="1800" dirty="0"/>
            </a:br>
            <a:r>
              <a:rPr lang="es-CL" sz="1800" dirty="0" smtClean="0"/>
              <a:t/>
            </a:r>
            <a:br>
              <a:rPr lang="es-CL" sz="1800" dirty="0" smtClean="0"/>
            </a:br>
            <a:r>
              <a:rPr lang="es-CL" sz="1800" dirty="0" smtClean="0">
                <a:latin typeface="+mn-lt"/>
                <a:ea typeface="+mn-ea"/>
                <a:cs typeface="+mn-cs"/>
              </a:rPr>
              <a:t>1</a:t>
            </a:r>
            <a:r>
              <a:rPr lang="es-CL" sz="1800" dirty="0">
                <a:latin typeface="+mn-lt"/>
                <a:ea typeface="+mn-ea"/>
                <a:cs typeface="+mn-cs"/>
              </a:rPr>
              <a:t>° Para acceder al sistema, el usuario debe ingresar a </a:t>
            </a:r>
            <a:r>
              <a:rPr lang="es-CL" sz="1800" dirty="0" smtClean="0">
                <a:latin typeface="+mn-lt"/>
                <a:ea typeface="+mn-ea"/>
                <a:cs typeface="+mn-cs"/>
              </a:rPr>
              <a:t>www.goremagallanes.cl</a:t>
            </a:r>
            <a:r>
              <a:rPr lang="es-CL" sz="1800" dirty="0">
                <a:latin typeface="+mn-lt"/>
                <a:ea typeface="+mn-ea"/>
                <a:cs typeface="+mn-cs"/>
              </a:rPr>
              <a:t> </a:t>
            </a:r>
            <a:r>
              <a:rPr lang="es-ES" sz="1800" dirty="0">
                <a:latin typeface="+mn-lt"/>
                <a:ea typeface="+mn-ea"/>
                <a:cs typeface="+mn-cs"/>
              </a:rPr>
              <a:t/>
            </a:r>
            <a:br>
              <a:rPr lang="es-ES" sz="1800" dirty="0">
                <a:latin typeface="+mn-lt"/>
                <a:ea typeface="+mn-ea"/>
                <a:cs typeface="+mn-cs"/>
              </a:rPr>
            </a:br>
            <a:r>
              <a:rPr lang="es-CL" sz="1800" dirty="0" smtClean="0">
                <a:latin typeface="+mn-lt"/>
                <a:ea typeface="+mn-ea"/>
                <a:cs typeface="+mn-cs"/>
              </a:rPr>
              <a:t>2</a:t>
            </a:r>
            <a:r>
              <a:rPr lang="es-CL" sz="1800" dirty="0">
                <a:latin typeface="+mn-lt"/>
                <a:ea typeface="+mn-ea"/>
                <a:cs typeface="+mn-cs"/>
              </a:rPr>
              <a:t>° Luego, ir a la sección “Fondos Concursables 6% FNDR 2016”, haciendo clic en el logo que dice “Cultura 2016”; “Social 2016”; “Deporte 2016”.</a:t>
            </a:r>
            <a:br>
              <a:rPr lang="es-CL" sz="1800" dirty="0">
                <a:latin typeface="+mn-lt"/>
                <a:ea typeface="+mn-ea"/>
                <a:cs typeface="+mn-cs"/>
              </a:rPr>
            </a:br>
            <a:endParaRPr lang="es-ES" sz="2200" dirty="0">
              <a:latin typeface="+mn-lt"/>
              <a:ea typeface="+mn-ea"/>
              <a:cs typeface="+mn-cs"/>
            </a:endParaRPr>
          </a:p>
        </p:txBody>
      </p:sp>
      <p:sp>
        <p:nvSpPr>
          <p:cNvPr id="3" name="Marcador de contenido 2"/>
          <p:cNvSpPr>
            <a:spLocks noGrp="1"/>
          </p:cNvSpPr>
          <p:nvPr>
            <p:ph idx="1"/>
          </p:nvPr>
        </p:nvSpPr>
        <p:spPr/>
        <p:txBody>
          <a:bodyPr>
            <a:normAutofit/>
          </a:bodyPr>
          <a:lstStyle/>
          <a:p>
            <a:endParaRPr lang="es-ES_tradnl" sz="1600" dirty="0">
              <a:solidFill>
                <a:prstClr val="black"/>
              </a:solidFill>
              <a:latin typeface="Calibri Light" panose="020F0302020204030204" pitchFamily="34" charset="0"/>
              <a:ea typeface="Calibri" panose="020F0502020204030204" pitchFamily="34" charset="0"/>
              <a:cs typeface="Times New Roman" panose="02020603050405020304" pitchFamily="18" charset="0"/>
            </a:endParaRPr>
          </a:p>
          <a:p>
            <a:pPr algn="ctr"/>
            <a:endParaRPr lang="es-ES_tradnl" sz="1600" dirty="0">
              <a:solidFill>
                <a:prstClr val="black"/>
              </a:solidFill>
              <a:latin typeface="Calibri Light" panose="020F0302020204030204" pitchFamily="34" charset="0"/>
              <a:ea typeface="Calibri" panose="020F0502020204030204" pitchFamily="34" charset="0"/>
              <a:cs typeface="Times New Roman" panose="02020603050405020304" pitchFamily="18" charset="0"/>
            </a:endParaRPr>
          </a:p>
        </p:txBody>
      </p:sp>
      <p:pic>
        <p:nvPicPr>
          <p:cNvPr id="5" name="Imagen 4"/>
          <p:cNvPicPr>
            <a:picLocks noChangeAspect="1"/>
          </p:cNvPicPr>
          <p:nvPr/>
        </p:nvPicPr>
        <p:blipFill rotWithShape="1">
          <a:blip r:embed="rId2"/>
          <a:srcRect r="24326" b="6470"/>
          <a:stretch/>
        </p:blipFill>
        <p:spPr>
          <a:xfrm>
            <a:off x="854447" y="1328642"/>
            <a:ext cx="7543800" cy="4860339"/>
          </a:xfrm>
          <a:prstGeom prst="rect">
            <a:avLst/>
          </a:prstGeom>
        </p:spPr>
      </p:pic>
      <p:sp>
        <p:nvSpPr>
          <p:cNvPr id="7" name="Rectángulo 6"/>
          <p:cNvSpPr/>
          <p:nvPr/>
        </p:nvSpPr>
        <p:spPr>
          <a:xfrm>
            <a:off x="1691680" y="1408922"/>
            <a:ext cx="2592288" cy="432048"/>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s-ES_tradnl" dirty="0" smtClean="0"/>
              <a:t>www.goremagallanes.cl</a:t>
            </a:r>
            <a:endParaRPr lang="es-ES" dirty="0"/>
          </a:p>
        </p:txBody>
      </p:sp>
      <p:sp>
        <p:nvSpPr>
          <p:cNvPr id="11" name="Elipse 10"/>
          <p:cNvSpPr/>
          <p:nvPr/>
        </p:nvSpPr>
        <p:spPr>
          <a:xfrm>
            <a:off x="1568687" y="1518559"/>
            <a:ext cx="284919" cy="242961"/>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3200" dirty="0" smtClean="0">
                <a:solidFill>
                  <a:schemeClr val="tx1"/>
                </a:solidFill>
              </a:rPr>
              <a:t>1</a:t>
            </a:r>
            <a:endParaRPr lang="es-ES" dirty="0">
              <a:solidFill>
                <a:schemeClr val="tx1"/>
              </a:solidFill>
            </a:endParaRPr>
          </a:p>
        </p:txBody>
      </p:sp>
      <p:pic>
        <p:nvPicPr>
          <p:cNvPr id="1026" name="Imagen 5"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45755">
            <a:off x="973361" y="1705229"/>
            <a:ext cx="836626" cy="80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upo 17"/>
          <p:cNvGrpSpPr/>
          <p:nvPr/>
        </p:nvGrpSpPr>
        <p:grpSpPr>
          <a:xfrm>
            <a:off x="6876256" y="4581128"/>
            <a:ext cx="1089410" cy="806477"/>
            <a:chOff x="6876256" y="4581128"/>
            <a:chExt cx="1089410" cy="806477"/>
          </a:xfrm>
        </p:grpSpPr>
        <p:pic>
          <p:nvPicPr>
            <p:cNvPr id="17" name="Imagen 5"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6876256" y="4581128"/>
              <a:ext cx="836626" cy="80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Elipse 18"/>
            <p:cNvSpPr/>
            <p:nvPr/>
          </p:nvSpPr>
          <p:spPr>
            <a:xfrm>
              <a:off x="7680747" y="5131478"/>
              <a:ext cx="284919" cy="242961"/>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3200" dirty="0" smtClean="0">
                  <a:solidFill>
                    <a:schemeClr val="tx1"/>
                  </a:solidFill>
                </a:rPr>
                <a:t>2</a:t>
              </a:r>
              <a:endParaRPr lang="es-ES" dirty="0">
                <a:solidFill>
                  <a:schemeClr val="tx1"/>
                </a:solidFill>
              </a:endParaRPr>
            </a:p>
          </p:txBody>
        </p:sp>
      </p:grpSp>
      <p:sp>
        <p:nvSpPr>
          <p:cNvPr id="4" name="Rectángulo 3"/>
          <p:cNvSpPr/>
          <p:nvPr/>
        </p:nvSpPr>
        <p:spPr>
          <a:xfrm>
            <a:off x="6588224" y="5411800"/>
            <a:ext cx="1548174" cy="74383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sz="1200" b="1" dirty="0" smtClean="0">
                <a:solidFill>
                  <a:srgbClr val="FF0000"/>
                </a:solidFill>
              </a:rPr>
              <a:t>Fondo Concursables 6% FNDR 2016</a:t>
            </a:r>
            <a:endParaRPr lang="es-ES" sz="1200" b="1" dirty="0">
              <a:solidFill>
                <a:srgbClr val="FF0000"/>
              </a:solidFill>
            </a:endParaRPr>
          </a:p>
        </p:txBody>
      </p:sp>
    </p:spTree>
    <p:extLst>
      <p:ext uri="{BB962C8B-B14F-4D97-AF65-F5344CB8AC3E}">
        <p14:creationId xmlns:p14="http://schemas.microsoft.com/office/powerpoint/2010/main" val="12009847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3"/>
          <p:cNvPicPr>
            <a:picLocks noChangeAspect="1"/>
          </p:cNvPicPr>
          <p:nvPr/>
        </p:nvPicPr>
        <p:blipFill rotWithShape="1">
          <a:blip r:embed="rId2"/>
          <a:srcRect l="47004"/>
          <a:stretch/>
        </p:blipFill>
        <p:spPr>
          <a:xfrm>
            <a:off x="1997266" y="1124744"/>
            <a:ext cx="5170884" cy="5082534"/>
          </a:xfrm>
          <a:prstGeom prst="rect">
            <a:avLst/>
          </a:prstGeom>
        </p:spPr>
      </p:pic>
      <p:grpSp>
        <p:nvGrpSpPr>
          <p:cNvPr id="3" name="Grupo 2"/>
          <p:cNvGrpSpPr/>
          <p:nvPr/>
        </p:nvGrpSpPr>
        <p:grpSpPr>
          <a:xfrm>
            <a:off x="2339752" y="2780812"/>
            <a:ext cx="1219719" cy="1152244"/>
            <a:chOff x="4430844" y="2852878"/>
            <a:chExt cx="1219719" cy="1152244"/>
          </a:xfrm>
        </p:grpSpPr>
        <p:pic>
          <p:nvPicPr>
            <p:cNvPr id="4" name="Imagen 3"/>
            <p:cNvPicPr>
              <a:picLocks noChangeAspect="1"/>
            </p:cNvPicPr>
            <p:nvPr/>
          </p:nvPicPr>
          <p:blipFill>
            <a:blip r:embed="rId3"/>
            <a:stretch>
              <a:fillRect/>
            </a:stretch>
          </p:blipFill>
          <p:spPr>
            <a:xfrm rot="2051558">
              <a:off x="4430844" y="2852878"/>
              <a:ext cx="1140051" cy="1152244"/>
            </a:xfrm>
            <a:prstGeom prst="rect">
              <a:avLst/>
            </a:prstGeom>
          </p:spPr>
        </p:pic>
        <p:sp>
          <p:nvSpPr>
            <p:cNvPr id="5" name="Elipse 4"/>
            <p:cNvSpPr/>
            <p:nvPr/>
          </p:nvSpPr>
          <p:spPr>
            <a:xfrm>
              <a:off x="5365644" y="3212976"/>
              <a:ext cx="284919" cy="242961"/>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3200" dirty="0">
                  <a:solidFill>
                    <a:schemeClr val="tx1"/>
                  </a:solidFill>
                </a:rPr>
                <a:t>3</a:t>
              </a:r>
              <a:endParaRPr lang="es-ES" dirty="0">
                <a:solidFill>
                  <a:schemeClr val="tx1"/>
                </a:solidFill>
              </a:endParaRPr>
            </a:p>
          </p:txBody>
        </p:sp>
      </p:grpSp>
      <p:sp>
        <p:nvSpPr>
          <p:cNvPr id="6" name="Rectángulo 5"/>
          <p:cNvSpPr/>
          <p:nvPr/>
        </p:nvSpPr>
        <p:spPr>
          <a:xfrm>
            <a:off x="798657" y="541205"/>
            <a:ext cx="7568102" cy="369332"/>
          </a:xfrm>
          <a:prstGeom prst="rect">
            <a:avLst/>
          </a:prstGeom>
          <a:ln w="38100">
            <a:solidFill>
              <a:schemeClr val="bg1"/>
            </a:solidFill>
          </a:ln>
        </p:spPr>
        <p:txBody>
          <a:bodyPr wrap="square">
            <a:spAutoFit/>
          </a:bodyPr>
          <a:lstStyle/>
          <a:p>
            <a:pPr algn="just"/>
            <a:r>
              <a:rPr lang="es-CL" spc="-50" dirty="0">
                <a:solidFill>
                  <a:schemeClr val="tx1">
                    <a:lumMod val="75000"/>
                    <a:lumOff val="25000"/>
                  </a:schemeClr>
                </a:solidFill>
              </a:rPr>
              <a:t>3° </a:t>
            </a:r>
            <a:r>
              <a:rPr lang="es-CL" spc="-50" dirty="0" smtClean="0">
                <a:solidFill>
                  <a:schemeClr val="tx1">
                    <a:lumMod val="75000"/>
                    <a:lumOff val="25000"/>
                  </a:schemeClr>
                </a:solidFill>
              </a:rPr>
              <a:t>Registro usuario.</a:t>
            </a:r>
            <a:endParaRPr lang="es-ES" spc="-50" dirty="0">
              <a:solidFill>
                <a:schemeClr val="tx1">
                  <a:lumMod val="75000"/>
                  <a:lumOff val="25000"/>
                </a:schemeClr>
              </a:solidFill>
            </a:endParaRPr>
          </a:p>
        </p:txBody>
      </p:sp>
    </p:spTree>
    <p:extLst>
      <p:ext uri="{BB962C8B-B14F-4D97-AF65-F5344CB8AC3E}">
        <p14:creationId xmlns:p14="http://schemas.microsoft.com/office/powerpoint/2010/main" val="29883192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741214435"/>
              </p:ext>
            </p:extLst>
          </p:nvPr>
        </p:nvGraphicFramePr>
        <p:xfrm>
          <a:off x="35496" y="1772814"/>
          <a:ext cx="6480720" cy="4464498"/>
        </p:xfrm>
        <a:graphic>
          <a:graphicData uri="http://schemas.openxmlformats.org/drawingml/2006/table">
            <a:tbl>
              <a:tblPr firstRow="1" firstCol="1" bandRow="1">
                <a:tableStyleId>{5C22544A-7EE6-4342-B048-85BDC9FD1C3A}</a:tableStyleId>
              </a:tblPr>
              <a:tblGrid>
                <a:gridCol w="997034"/>
                <a:gridCol w="1424334"/>
                <a:gridCol w="1353117"/>
                <a:gridCol w="1210684"/>
                <a:gridCol w="1495551"/>
              </a:tblGrid>
              <a:tr h="744083">
                <a:tc gridSpan="5">
                  <a:txBody>
                    <a:bodyPr/>
                    <a:lstStyle/>
                    <a:p>
                      <a:pPr algn="ctr">
                        <a:spcAft>
                          <a:spcPts val="0"/>
                        </a:spcAft>
                      </a:pPr>
                      <a:r>
                        <a:rPr lang="es-ES" sz="2000" dirty="0">
                          <a:effectLst/>
                        </a:rPr>
                        <a:t>RECURSOS FONDOS CONCURSABLES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pPr algn="ctr">
                        <a:spcAft>
                          <a:spcPts val="0"/>
                        </a:spcAft>
                      </a:pP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744083">
                <a:tc>
                  <a:txBody>
                    <a:bodyPr/>
                    <a:lstStyle/>
                    <a:p>
                      <a:pPr>
                        <a:spcAft>
                          <a:spcPts val="0"/>
                        </a:spcAft>
                      </a:pPr>
                      <a:r>
                        <a:rPr lang="es-ES" sz="1800" dirty="0">
                          <a:effectLst/>
                        </a:rPr>
                        <a:t>FONDO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ES" sz="1600" dirty="0">
                          <a:effectLst/>
                        </a:rPr>
                        <a:t>ISFL</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ES" sz="1600" dirty="0">
                          <a:effectLst/>
                        </a:rPr>
                        <a:t>MUN</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ES" sz="1600" dirty="0">
                          <a:effectLst/>
                        </a:rPr>
                        <a:t>OEP</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600" b="1"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s-ES" sz="1600" b="1" dirty="0" smtClean="0">
                          <a:effectLst/>
                        </a:rPr>
                        <a:t>TOTAL</a:t>
                      </a:r>
                      <a:endParaRPr lang="es-ES" sz="16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s-ES" sz="1600" b="1" dirty="0">
                          <a:effectLst/>
                        </a:rPr>
                        <a:t> </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744083">
                <a:tc>
                  <a:txBody>
                    <a:bodyPr/>
                    <a:lstStyle/>
                    <a:p>
                      <a:pPr>
                        <a:spcAft>
                          <a:spcPts val="0"/>
                        </a:spcAft>
                      </a:pPr>
                      <a:r>
                        <a:rPr lang="es-ES" sz="1800" dirty="0">
                          <a:effectLst/>
                        </a:rPr>
                        <a:t>CULTURA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es-ES" sz="1600" dirty="0">
                          <a:effectLst/>
                        </a:rPr>
                        <a:t>450.000.000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es-ES" sz="1600" dirty="0">
                          <a:effectLst/>
                        </a:rPr>
                        <a:t>100.000.000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es-ES" sz="1600" dirty="0">
                          <a:effectLst/>
                        </a:rPr>
                        <a:t>80.000.000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es-ES" sz="1600" b="1" dirty="0">
                          <a:effectLst/>
                        </a:rPr>
                        <a:t>630.000.000</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744083">
                <a:tc>
                  <a:txBody>
                    <a:bodyPr/>
                    <a:lstStyle/>
                    <a:p>
                      <a:pPr>
                        <a:spcAft>
                          <a:spcPts val="0"/>
                        </a:spcAft>
                      </a:pPr>
                      <a:r>
                        <a:rPr lang="es-ES" sz="1800" dirty="0">
                          <a:effectLst/>
                        </a:rPr>
                        <a:t>DEPORTE</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es-ES" sz="1600">
                          <a:effectLst/>
                        </a:rPr>
                        <a:t>450.000.000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es-ES" sz="1600" dirty="0">
                          <a:effectLst/>
                        </a:rPr>
                        <a:t>80.000.000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es-ES" sz="1600" dirty="0">
                          <a:effectLst/>
                        </a:rPr>
                        <a:t>30.000.000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es-ES" sz="1600" b="1" dirty="0">
                          <a:effectLst/>
                        </a:rPr>
                        <a:t>560.000.000</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744083">
                <a:tc>
                  <a:txBody>
                    <a:bodyPr/>
                    <a:lstStyle/>
                    <a:p>
                      <a:pPr>
                        <a:spcAft>
                          <a:spcPts val="0"/>
                        </a:spcAft>
                      </a:pPr>
                      <a:r>
                        <a:rPr lang="es-ES" sz="1800" dirty="0">
                          <a:effectLst/>
                        </a:rPr>
                        <a:t>SOCIAL</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es-ES" sz="1600">
                          <a:effectLst/>
                        </a:rPr>
                        <a:t>500.000.000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es-ES" sz="1600" dirty="0">
                          <a:effectLst/>
                        </a:rPr>
                        <a:t>80.000.000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es-ES" sz="1600" dirty="0">
                          <a:effectLst/>
                        </a:rPr>
                        <a:t>90.000.000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es-ES" sz="1600" b="1" dirty="0">
                          <a:effectLst/>
                        </a:rPr>
                        <a:t>670.000.000</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744083">
                <a:tc>
                  <a:txBody>
                    <a:bodyPr/>
                    <a:lstStyle/>
                    <a:p>
                      <a:pPr>
                        <a:spcAft>
                          <a:spcPts val="0"/>
                        </a:spcAft>
                      </a:pPr>
                      <a:r>
                        <a:rPr lang="es-ES" sz="1800" dirty="0">
                          <a:effectLst/>
                        </a:rPr>
                        <a:t>TOTAL</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es-ES" sz="1600">
                          <a:effectLst/>
                        </a:rPr>
                        <a:t>1.400.000.000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es-ES" sz="1600">
                          <a:effectLst/>
                        </a:rPr>
                        <a:t>260.000.000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es-ES" sz="1600" dirty="0">
                          <a:effectLst/>
                        </a:rPr>
                        <a:t>200.000.000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spcAft>
                          <a:spcPts val="0"/>
                        </a:spcAft>
                      </a:pPr>
                      <a:r>
                        <a:rPr lang="es-ES" sz="1600" b="1" dirty="0">
                          <a:effectLst/>
                        </a:rPr>
                        <a:t>1.860.000.000</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
        <p:nvSpPr>
          <p:cNvPr id="7" name="Flecha izquierda 6"/>
          <p:cNvSpPr/>
          <p:nvPr/>
        </p:nvSpPr>
        <p:spPr>
          <a:xfrm>
            <a:off x="6516216" y="3182006"/>
            <a:ext cx="2520280" cy="7920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t>Máx. $20.000.000 c/1</a:t>
            </a:r>
            <a:endParaRPr lang="es-ES" dirty="0"/>
          </a:p>
        </p:txBody>
      </p:sp>
      <p:sp>
        <p:nvSpPr>
          <p:cNvPr id="8" name="Flecha izquierda 7"/>
          <p:cNvSpPr/>
          <p:nvPr/>
        </p:nvSpPr>
        <p:spPr>
          <a:xfrm>
            <a:off x="6516216" y="4017575"/>
            <a:ext cx="2520280" cy="7920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t>Máx. $10.000.000 c/1</a:t>
            </a:r>
            <a:endParaRPr lang="es-ES" dirty="0"/>
          </a:p>
        </p:txBody>
      </p:sp>
      <p:sp>
        <p:nvSpPr>
          <p:cNvPr id="9" name="Flecha izquierda 8"/>
          <p:cNvSpPr/>
          <p:nvPr/>
        </p:nvSpPr>
        <p:spPr>
          <a:xfrm>
            <a:off x="6516216" y="4869160"/>
            <a:ext cx="2520280" cy="7920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t>Máx. $15.000.000 c/1</a:t>
            </a:r>
            <a:endParaRPr lang="es-ES" dirty="0"/>
          </a:p>
        </p:txBody>
      </p:sp>
      <p:sp>
        <p:nvSpPr>
          <p:cNvPr id="10" name="Título 4"/>
          <p:cNvSpPr txBox="1">
            <a:spLocks/>
          </p:cNvSpPr>
          <p:nvPr/>
        </p:nvSpPr>
        <p:spPr>
          <a:xfrm>
            <a:off x="539552" y="641481"/>
            <a:ext cx="8280920" cy="766132"/>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just">
              <a:lnSpc>
                <a:spcPct val="90000"/>
              </a:lnSpc>
              <a:spcBef>
                <a:spcPts val="1200"/>
              </a:spcBef>
              <a:spcAft>
                <a:spcPts val="200"/>
              </a:spcAft>
              <a:buClr>
                <a:schemeClr val="accent1"/>
              </a:buClr>
              <a:buSzPct val="100000"/>
            </a:pPr>
            <a:r>
              <a:rPr lang="es-ES_tradnl" sz="24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¿Cuales son los recursos disponibles para el año 2016?</a:t>
            </a:r>
            <a:endParaRPr lang="es-ES" sz="2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09416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NDR - Acceso"/>
          <p:cNvPicPr>
            <a:picLocks noChangeAspect="1" noChangeArrowheads="1"/>
          </p:cNvPicPr>
          <p:nvPr/>
        </p:nvPicPr>
        <p:blipFill>
          <a:blip r:embed="rId2">
            <a:extLst>
              <a:ext uri="{28A0092B-C50C-407E-A947-70E740481C1C}">
                <a14:useLocalDpi xmlns:a14="http://schemas.microsoft.com/office/drawing/2010/main" val="0"/>
              </a:ext>
            </a:extLst>
          </a:blip>
          <a:srcRect t="19041" b="32228"/>
          <a:stretch>
            <a:fillRect/>
          </a:stretch>
        </p:blipFill>
        <p:spPr bwMode="auto">
          <a:xfrm>
            <a:off x="822959" y="1737361"/>
            <a:ext cx="7493457" cy="3779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upo 4"/>
          <p:cNvGrpSpPr/>
          <p:nvPr/>
        </p:nvGrpSpPr>
        <p:grpSpPr>
          <a:xfrm flipH="1">
            <a:off x="2051720" y="1772816"/>
            <a:ext cx="1443020" cy="1152244"/>
            <a:chOff x="4142812" y="2852878"/>
            <a:chExt cx="1146155" cy="1152244"/>
          </a:xfrm>
        </p:grpSpPr>
        <p:pic>
          <p:nvPicPr>
            <p:cNvPr id="6" name="Imagen 5"/>
            <p:cNvPicPr>
              <a:picLocks noChangeAspect="1"/>
            </p:cNvPicPr>
            <p:nvPr/>
          </p:nvPicPr>
          <p:blipFill>
            <a:blip r:embed="rId3"/>
            <a:stretch>
              <a:fillRect/>
            </a:stretch>
          </p:blipFill>
          <p:spPr>
            <a:xfrm rot="2051558">
              <a:off x="4142812" y="2852878"/>
              <a:ext cx="1140051" cy="1152244"/>
            </a:xfrm>
            <a:prstGeom prst="rect">
              <a:avLst/>
            </a:prstGeom>
          </p:spPr>
        </p:pic>
        <p:sp>
          <p:nvSpPr>
            <p:cNvPr id="7" name="Elipse 6"/>
            <p:cNvSpPr/>
            <p:nvPr/>
          </p:nvSpPr>
          <p:spPr>
            <a:xfrm>
              <a:off x="5004048" y="3029720"/>
              <a:ext cx="284919" cy="242961"/>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3200" dirty="0" smtClean="0">
                  <a:solidFill>
                    <a:schemeClr val="tx1"/>
                  </a:solidFill>
                </a:rPr>
                <a:t>4</a:t>
              </a:r>
              <a:endParaRPr lang="es-ES" dirty="0">
                <a:solidFill>
                  <a:schemeClr val="tx1"/>
                </a:solidFill>
              </a:endParaRPr>
            </a:p>
          </p:txBody>
        </p:sp>
      </p:grpSp>
      <p:sp>
        <p:nvSpPr>
          <p:cNvPr id="8" name="Rectángulo 7"/>
          <p:cNvSpPr/>
          <p:nvPr/>
        </p:nvSpPr>
        <p:spPr>
          <a:xfrm>
            <a:off x="822959" y="939164"/>
            <a:ext cx="7493457" cy="369332"/>
          </a:xfrm>
          <a:prstGeom prst="rect">
            <a:avLst/>
          </a:prstGeom>
          <a:ln w="38100">
            <a:solidFill>
              <a:schemeClr val="bg1"/>
            </a:solidFill>
          </a:ln>
        </p:spPr>
        <p:txBody>
          <a:bodyPr wrap="square">
            <a:spAutoFit/>
          </a:bodyPr>
          <a:lstStyle/>
          <a:p>
            <a:r>
              <a:rPr lang="es-CL" spc="-50" dirty="0">
                <a:solidFill>
                  <a:schemeClr val="tx1">
                    <a:lumMod val="75000"/>
                    <a:lumOff val="25000"/>
                  </a:schemeClr>
                </a:solidFill>
              </a:rPr>
              <a:t>4° Finalmente, obtiene acceso al menú de funcionalidades. </a:t>
            </a:r>
          </a:p>
        </p:txBody>
      </p:sp>
    </p:spTree>
    <p:extLst>
      <p:ext uri="{BB962C8B-B14F-4D97-AF65-F5344CB8AC3E}">
        <p14:creationId xmlns:p14="http://schemas.microsoft.com/office/powerpoint/2010/main" val="15770549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NDR - Acceso - 1"/>
          <p:cNvPicPr>
            <a:picLocks noChangeAspect="1" noChangeArrowheads="1"/>
          </p:cNvPicPr>
          <p:nvPr/>
        </p:nvPicPr>
        <p:blipFill rotWithShape="1">
          <a:blip r:embed="rId2">
            <a:extLst>
              <a:ext uri="{28A0092B-C50C-407E-A947-70E740481C1C}">
                <a14:useLocalDpi xmlns:a14="http://schemas.microsoft.com/office/drawing/2010/main" val="0"/>
              </a:ext>
            </a:extLst>
          </a:blip>
          <a:srcRect t="13509" b="16508"/>
          <a:stretch/>
        </p:blipFill>
        <p:spPr bwMode="auto">
          <a:xfrm>
            <a:off x="845712" y="1340768"/>
            <a:ext cx="7686728" cy="4779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upo 1"/>
          <p:cNvGrpSpPr/>
          <p:nvPr/>
        </p:nvGrpSpPr>
        <p:grpSpPr>
          <a:xfrm>
            <a:off x="449458" y="1772816"/>
            <a:ext cx="720080" cy="558962"/>
            <a:chOff x="-1671235" y="3212976"/>
            <a:chExt cx="948407" cy="919002"/>
          </a:xfrm>
        </p:grpSpPr>
        <p:pic>
          <p:nvPicPr>
            <p:cNvPr id="6" name="Imagen 5"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45755">
              <a:off x="-1686309" y="3310426"/>
              <a:ext cx="836626" cy="80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Elipse 7"/>
            <p:cNvSpPr/>
            <p:nvPr/>
          </p:nvSpPr>
          <p:spPr>
            <a:xfrm flipH="1">
              <a:off x="-1081544" y="3212976"/>
              <a:ext cx="358716" cy="242961"/>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3200" dirty="0">
                  <a:solidFill>
                    <a:schemeClr val="tx1"/>
                  </a:solidFill>
                </a:rPr>
                <a:t>5</a:t>
              </a:r>
              <a:endParaRPr lang="es-ES" dirty="0">
                <a:solidFill>
                  <a:schemeClr val="tx1"/>
                </a:solidFill>
              </a:endParaRPr>
            </a:p>
          </p:txBody>
        </p:sp>
      </p:grpSp>
      <p:sp>
        <p:nvSpPr>
          <p:cNvPr id="9" name="Rectángulo 8"/>
          <p:cNvSpPr/>
          <p:nvPr/>
        </p:nvSpPr>
        <p:spPr>
          <a:xfrm>
            <a:off x="449458" y="116632"/>
            <a:ext cx="8154989" cy="923330"/>
          </a:xfrm>
          <a:prstGeom prst="rect">
            <a:avLst/>
          </a:prstGeom>
          <a:ln w="38100">
            <a:noFill/>
          </a:ln>
        </p:spPr>
        <p:txBody>
          <a:bodyPr wrap="square">
            <a:spAutoFit/>
          </a:bodyPr>
          <a:lstStyle/>
          <a:p>
            <a:pPr algn="just"/>
            <a:r>
              <a:rPr lang="es-CL" dirty="0" smtClean="0"/>
              <a:t>5º Para </a:t>
            </a:r>
            <a:r>
              <a:rPr lang="es-CL" dirty="0"/>
              <a:t>crear una nueva </a:t>
            </a:r>
            <a:r>
              <a:rPr lang="es-CL" dirty="0" smtClean="0"/>
              <a:t>Postulación, </a:t>
            </a:r>
            <a:r>
              <a:rPr lang="es-CL" dirty="0"/>
              <a:t>d</a:t>
            </a:r>
            <a:r>
              <a:rPr lang="es-CL" dirty="0" smtClean="0"/>
              <a:t>ebemos </a:t>
            </a:r>
            <a:r>
              <a:rPr lang="es-CL" dirty="0"/>
              <a:t>ir al menú lateral izquierdo y hacer clic donde dice “Nueva Postulación Cultura</a:t>
            </a:r>
            <a:r>
              <a:rPr lang="es-CL" dirty="0" smtClean="0"/>
              <a:t>”, “Nueva </a:t>
            </a:r>
            <a:r>
              <a:rPr lang="es-CL" dirty="0"/>
              <a:t>Postulación Deporte</a:t>
            </a:r>
            <a:r>
              <a:rPr lang="es-CL" dirty="0" smtClean="0"/>
              <a:t>” o “Nueva Postulación Social”, </a:t>
            </a:r>
            <a:r>
              <a:rPr lang="es-CL" dirty="0"/>
              <a:t>según sea el fondo al cual desea postular su </a:t>
            </a:r>
            <a:r>
              <a:rPr lang="es-CL" dirty="0" smtClean="0"/>
              <a:t>proyecto.</a:t>
            </a:r>
            <a:endParaRPr lang="es-ES" spc="-50" dirty="0">
              <a:solidFill>
                <a:schemeClr val="tx1">
                  <a:lumMod val="75000"/>
                  <a:lumOff val="25000"/>
                </a:schemeClr>
              </a:solidFill>
            </a:endParaRPr>
          </a:p>
        </p:txBody>
      </p:sp>
      <p:sp>
        <p:nvSpPr>
          <p:cNvPr id="3" name="Elipse 2"/>
          <p:cNvSpPr/>
          <p:nvPr/>
        </p:nvSpPr>
        <p:spPr>
          <a:xfrm>
            <a:off x="2339752" y="177281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Elipse 3"/>
          <p:cNvSpPr/>
          <p:nvPr/>
        </p:nvSpPr>
        <p:spPr>
          <a:xfrm>
            <a:off x="2249405" y="1649162"/>
            <a:ext cx="216024" cy="1519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0441545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FNDR - Institucionalidad"/>
          <p:cNvPicPr>
            <a:picLocks noChangeAspect="1" noChangeArrowheads="1"/>
          </p:cNvPicPr>
          <p:nvPr/>
        </p:nvPicPr>
        <p:blipFill rotWithShape="1">
          <a:blip r:embed="rId2">
            <a:extLst>
              <a:ext uri="{28A0092B-C50C-407E-A947-70E740481C1C}">
                <a14:useLocalDpi xmlns:a14="http://schemas.microsoft.com/office/drawing/2010/main" val="0"/>
              </a:ext>
            </a:extLst>
          </a:blip>
          <a:srcRect l="20000" t="13313" b="16657"/>
          <a:stretch/>
        </p:blipFill>
        <p:spPr bwMode="auto">
          <a:xfrm>
            <a:off x="899592" y="1556792"/>
            <a:ext cx="7560840" cy="4711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6"/>
          <p:cNvSpPr/>
          <p:nvPr/>
        </p:nvSpPr>
        <p:spPr>
          <a:xfrm>
            <a:off x="755576" y="476672"/>
            <a:ext cx="7488832" cy="369332"/>
          </a:xfrm>
          <a:prstGeom prst="rect">
            <a:avLst/>
          </a:prstGeom>
          <a:ln w="38100">
            <a:noFill/>
          </a:ln>
        </p:spPr>
        <p:txBody>
          <a:bodyPr wrap="square">
            <a:spAutoFit/>
          </a:bodyPr>
          <a:lstStyle/>
          <a:p>
            <a:pPr algn="just"/>
            <a:r>
              <a:rPr lang="es-CL" dirty="0"/>
              <a:t>6</a:t>
            </a:r>
            <a:r>
              <a:rPr lang="es-CL" dirty="0" smtClean="0"/>
              <a:t>º </a:t>
            </a:r>
            <a:r>
              <a:rPr lang="es-ES" dirty="0" smtClean="0"/>
              <a:t>Luego</a:t>
            </a:r>
            <a:r>
              <a:rPr lang="es-ES" dirty="0"/>
              <a:t>, observamos que la pantalla se divide en 7 pestañas </a:t>
            </a:r>
            <a:r>
              <a:rPr lang="es-ES" dirty="0" smtClean="0"/>
              <a:t>superiores</a:t>
            </a:r>
            <a:r>
              <a:rPr lang="es-ES" dirty="0"/>
              <a:t>.</a:t>
            </a:r>
            <a:endParaRPr lang="es-ES" spc="-50" dirty="0">
              <a:solidFill>
                <a:schemeClr val="tx1">
                  <a:lumMod val="75000"/>
                  <a:lumOff val="25000"/>
                </a:schemeClr>
              </a:solidFill>
            </a:endParaRPr>
          </a:p>
        </p:txBody>
      </p:sp>
      <p:grpSp>
        <p:nvGrpSpPr>
          <p:cNvPr id="2" name="Grupo 1"/>
          <p:cNvGrpSpPr/>
          <p:nvPr/>
        </p:nvGrpSpPr>
        <p:grpSpPr>
          <a:xfrm rot="19537562">
            <a:off x="6278052" y="821438"/>
            <a:ext cx="1260140" cy="821493"/>
            <a:chOff x="-1548680" y="2319475"/>
            <a:chExt cx="1179947" cy="915323"/>
          </a:xfrm>
        </p:grpSpPr>
        <p:pic>
          <p:nvPicPr>
            <p:cNvPr id="16" name="Imagen 15"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1272352" y="2331179"/>
              <a:ext cx="915323" cy="891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Elipse 16"/>
            <p:cNvSpPr/>
            <p:nvPr/>
          </p:nvSpPr>
          <p:spPr>
            <a:xfrm flipH="1">
              <a:off x="-1548680" y="2420888"/>
              <a:ext cx="358716" cy="242961"/>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3200" dirty="0" smtClean="0">
                  <a:solidFill>
                    <a:schemeClr val="tx1"/>
                  </a:solidFill>
                </a:rPr>
                <a:t>6</a:t>
              </a:r>
              <a:endParaRPr lang="es-ES" dirty="0">
                <a:solidFill>
                  <a:schemeClr val="tx1"/>
                </a:solidFill>
              </a:endParaRPr>
            </a:p>
          </p:txBody>
        </p:sp>
      </p:grpSp>
    </p:spTree>
    <p:extLst>
      <p:ext uri="{BB962C8B-B14F-4D97-AF65-F5344CB8AC3E}">
        <p14:creationId xmlns:p14="http://schemas.microsoft.com/office/powerpoint/2010/main" val="3989495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5536" y="188640"/>
            <a:ext cx="7848872" cy="1200329"/>
          </a:xfrm>
          <a:prstGeom prst="rect">
            <a:avLst/>
          </a:prstGeom>
          <a:ln w="38100">
            <a:noFill/>
          </a:ln>
        </p:spPr>
        <p:txBody>
          <a:bodyPr wrap="square">
            <a:spAutoFit/>
          </a:bodyPr>
          <a:lstStyle/>
          <a:p>
            <a:pPr algn="just"/>
            <a:r>
              <a:rPr lang="es-ES" b="1" dirty="0" smtClean="0"/>
              <a:t>PESTAÑA Nº 1: INSTITUCIONALIDAD.</a:t>
            </a:r>
          </a:p>
          <a:p>
            <a:pPr algn="just"/>
            <a:r>
              <a:rPr lang="es-CL" dirty="0"/>
              <a:t>Debemos recordar que, si no se completa esta pestaña no tendrá acceso al resto de las pestañas, por lo que cada uno de los datos solicitados en la Pestaña 1, son obligatorios. </a:t>
            </a:r>
            <a:endParaRPr lang="es-ES" spc="-50" dirty="0">
              <a:solidFill>
                <a:schemeClr val="tx1">
                  <a:lumMod val="75000"/>
                  <a:lumOff val="25000"/>
                </a:schemeClr>
              </a:solidFill>
            </a:endParaRPr>
          </a:p>
        </p:txBody>
      </p:sp>
      <p:pic>
        <p:nvPicPr>
          <p:cNvPr id="3" name="Picture 3" descr="FNDR - Institucionalidad - 1"/>
          <p:cNvPicPr>
            <a:picLocks noChangeAspect="1" noChangeArrowheads="1"/>
          </p:cNvPicPr>
          <p:nvPr/>
        </p:nvPicPr>
        <p:blipFill rotWithShape="1">
          <a:blip r:embed="rId2">
            <a:extLst>
              <a:ext uri="{28A0092B-C50C-407E-A947-70E740481C1C}">
                <a14:useLocalDpi xmlns:a14="http://schemas.microsoft.com/office/drawing/2010/main" val="0"/>
              </a:ext>
            </a:extLst>
          </a:blip>
          <a:srcRect t="1613"/>
          <a:stretch/>
        </p:blipFill>
        <p:spPr bwMode="auto">
          <a:xfrm>
            <a:off x="1763688" y="1268760"/>
            <a:ext cx="6864261" cy="492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251520" y="4077072"/>
            <a:ext cx="1224136" cy="2016224"/>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es-CL" sz="1600" b="1" dirty="0"/>
              <a:t>D</a:t>
            </a:r>
            <a:r>
              <a:rPr lang="es-CL" sz="1600" b="1" dirty="0" smtClean="0"/>
              <a:t>ebemos </a:t>
            </a:r>
            <a:r>
              <a:rPr lang="es-CL" sz="1600" b="1" dirty="0"/>
              <a:t>completar cada uno de los datos solicitados sobre la </a:t>
            </a:r>
            <a:r>
              <a:rPr lang="es-CL" sz="1600" b="1" dirty="0" smtClean="0"/>
              <a:t>Institución.</a:t>
            </a:r>
            <a:endParaRPr lang="es-ES" sz="1600" b="1" dirty="0"/>
          </a:p>
        </p:txBody>
      </p:sp>
    </p:spTree>
    <p:extLst>
      <p:ext uri="{BB962C8B-B14F-4D97-AF65-F5344CB8AC3E}">
        <p14:creationId xmlns:p14="http://schemas.microsoft.com/office/powerpoint/2010/main" val="41463414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9552" y="260648"/>
            <a:ext cx="7848872" cy="1477328"/>
          </a:xfrm>
          <a:prstGeom prst="rect">
            <a:avLst/>
          </a:prstGeom>
          <a:ln w="38100">
            <a:noFill/>
          </a:ln>
        </p:spPr>
        <p:txBody>
          <a:bodyPr wrap="square">
            <a:spAutoFit/>
          </a:bodyPr>
          <a:lstStyle/>
          <a:p>
            <a:pPr algn="just"/>
            <a:r>
              <a:rPr lang="es-ES" b="1" dirty="0" smtClean="0"/>
              <a:t>PESTAÑA Nº 1: INSTITUCIONALIDAD.</a:t>
            </a:r>
          </a:p>
          <a:p>
            <a:pPr algn="just"/>
            <a:r>
              <a:rPr lang="es-CL" dirty="0"/>
              <a:t>Posteriormente, encontramos una segunda sección, </a:t>
            </a:r>
            <a:r>
              <a:rPr lang="es-CL" dirty="0" smtClean="0"/>
              <a:t>en </a:t>
            </a:r>
            <a:r>
              <a:rPr lang="es-CL" dirty="0"/>
              <a:t>donde nos solicita ingresar los datos del </a:t>
            </a:r>
            <a:r>
              <a:rPr lang="es-CL" dirty="0">
                <a:effectLst>
                  <a:outerShdw blurRad="38100" dist="38100" dir="2700000" algn="tl">
                    <a:srgbClr val="000000">
                      <a:alpha val="43137"/>
                    </a:srgbClr>
                  </a:outerShdw>
                </a:effectLst>
              </a:rPr>
              <a:t>Representante Legal</a:t>
            </a:r>
            <a:r>
              <a:rPr lang="es-CL" dirty="0"/>
              <a:t>, al igual que la tabla anterior, los campos solicitados son obligatorios para continuar con el formulario.</a:t>
            </a:r>
            <a:endParaRPr lang="es-ES" dirty="0"/>
          </a:p>
          <a:p>
            <a:pPr algn="just"/>
            <a:endParaRPr lang="es-ES" b="1" dirty="0" smtClean="0"/>
          </a:p>
        </p:txBody>
      </p:sp>
      <p:grpSp>
        <p:nvGrpSpPr>
          <p:cNvPr id="9" name="Grupo 8"/>
          <p:cNvGrpSpPr/>
          <p:nvPr/>
        </p:nvGrpSpPr>
        <p:grpSpPr>
          <a:xfrm>
            <a:off x="1691680" y="1988840"/>
            <a:ext cx="6662611" cy="3888432"/>
            <a:chOff x="1187624" y="1988840"/>
            <a:chExt cx="7166667" cy="3888432"/>
          </a:xfrm>
        </p:grpSpPr>
        <p:grpSp>
          <p:nvGrpSpPr>
            <p:cNvPr id="6" name="Grupo 5"/>
            <p:cNvGrpSpPr/>
            <p:nvPr/>
          </p:nvGrpSpPr>
          <p:grpSpPr>
            <a:xfrm>
              <a:off x="1187624" y="1988840"/>
              <a:ext cx="7166667" cy="3888432"/>
              <a:chOff x="1187624" y="1988840"/>
              <a:chExt cx="7166667" cy="3888432"/>
            </a:xfrm>
          </p:grpSpPr>
          <p:pic>
            <p:nvPicPr>
              <p:cNvPr id="6146" name="Picture 2" descr="FNDR - Institucionalidad - 2"/>
              <p:cNvPicPr>
                <a:picLocks noChangeAspect="1" noChangeArrowheads="1"/>
              </p:cNvPicPr>
              <p:nvPr/>
            </p:nvPicPr>
            <p:blipFill rotWithShape="1">
              <a:blip r:embed="rId2">
                <a:extLst>
                  <a:ext uri="{28A0092B-C50C-407E-A947-70E740481C1C}">
                    <a14:useLocalDpi xmlns:a14="http://schemas.microsoft.com/office/drawing/2010/main" val="0"/>
                  </a:ext>
                </a:extLst>
              </a:blip>
              <a:srcRect l="430" t="1818" r="472"/>
              <a:stretch/>
            </p:blipFill>
            <p:spPr bwMode="auto">
              <a:xfrm>
                <a:off x="1187624" y="1988840"/>
                <a:ext cx="7166667"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lipse 4"/>
              <p:cNvSpPr/>
              <p:nvPr/>
            </p:nvSpPr>
            <p:spPr>
              <a:xfrm>
                <a:off x="3419872" y="5301208"/>
                <a:ext cx="288032" cy="504056"/>
              </a:xfrm>
              <a:prstGeom prst="ellipse">
                <a:avLst/>
              </a:prstGeom>
              <a:ln>
                <a:solidFill>
                  <a:schemeClr val="bg2"/>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s-ES"/>
              </a:p>
            </p:txBody>
          </p:sp>
        </p:grpSp>
        <p:sp>
          <p:nvSpPr>
            <p:cNvPr id="8" name="Elipse 7"/>
            <p:cNvSpPr/>
            <p:nvPr/>
          </p:nvSpPr>
          <p:spPr>
            <a:xfrm>
              <a:off x="1286870" y="3417881"/>
              <a:ext cx="288032" cy="504056"/>
            </a:xfrm>
            <a:prstGeom prst="ellipse">
              <a:avLst/>
            </a:prstGeom>
            <a:solidFill>
              <a:schemeClr val="bg1"/>
            </a:solidFill>
            <a:ln>
              <a:solidFill>
                <a:schemeClr val="bg1"/>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s-ES"/>
            </a:p>
          </p:txBody>
        </p:sp>
      </p:grpSp>
      <p:pic>
        <p:nvPicPr>
          <p:cNvPr id="11" name="Imagen 10"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212368">
            <a:off x="1116785" y="5223806"/>
            <a:ext cx="836626" cy="80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92204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23528" y="210940"/>
            <a:ext cx="8064896" cy="1200329"/>
          </a:xfrm>
          <a:prstGeom prst="rect">
            <a:avLst/>
          </a:prstGeom>
          <a:ln w="38100">
            <a:noFill/>
          </a:ln>
        </p:spPr>
        <p:txBody>
          <a:bodyPr wrap="square">
            <a:spAutoFit/>
          </a:bodyPr>
          <a:lstStyle/>
          <a:p>
            <a:pPr algn="just"/>
            <a:r>
              <a:rPr lang="es-ES" b="1" dirty="0" smtClean="0"/>
              <a:t>PESTAÑA Nº 2: DEFINICIÓN.</a:t>
            </a:r>
          </a:p>
          <a:p>
            <a:pPr algn="just"/>
            <a:r>
              <a:rPr lang="es-ES" b="1" dirty="0"/>
              <a:t>E</a:t>
            </a:r>
            <a:r>
              <a:rPr lang="es-ES" b="1" dirty="0" smtClean="0"/>
              <a:t>l </a:t>
            </a:r>
            <a:r>
              <a:rPr lang="es-ES" b="1" dirty="0"/>
              <a:t>usuario debe describir según los datos solicitados, de que se trata el proyecto a postular. Entre los datos solicitados se encuentra el Objetivo General, los Objetivos Específicos, etc.</a:t>
            </a:r>
            <a:endParaRPr lang="es-ES" b="1" dirty="0" smtClean="0"/>
          </a:p>
        </p:txBody>
      </p:sp>
      <p:pic>
        <p:nvPicPr>
          <p:cNvPr id="5" name="Imagen 4"/>
          <p:cNvPicPr>
            <a:picLocks noChangeAspect="1"/>
          </p:cNvPicPr>
          <p:nvPr/>
        </p:nvPicPr>
        <p:blipFill rotWithShape="1">
          <a:blip r:embed="rId2"/>
          <a:srcRect t="1468"/>
          <a:stretch/>
        </p:blipFill>
        <p:spPr>
          <a:xfrm>
            <a:off x="323528" y="1484784"/>
            <a:ext cx="8064896" cy="4752528"/>
          </a:xfrm>
          <a:prstGeom prst="rect">
            <a:avLst/>
          </a:prstGeom>
        </p:spPr>
      </p:pic>
    </p:spTree>
    <p:extLst>
      <p:ext uri="{BB962C8B-B14F-4D97-AF65-F5344CB8AC3E}">
        <p14:creationId xmlns:p14="http://schemas.microsoft.com/office/powerpoint/2010/main" val="37668744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827584" y="332656"/>
            <a:ext cx="7848872" cy="1415772"/>
          </a:xfrm>
          <a:prstGeom prst="rect">
            <a:avLst/>
          </a:prstGeom>
          <a:ln w="38100">
            <a:noFill/>
          </a:ln>
        </p:spPr>
        <p:txBody>
          <a:bodyPr wrap="square">
            <a:spAutoFit/>
          </a:bodyPr>
          <a:lstStyle/>
          <a:p>
            <a:pPr algn="just"/>
            <a:r>
              <a:rPr lang="es-ES" sz="1600" b="1" dirty="0" smtClean="0"/>
              <a:t>PESTAÑA Nº 2: DEFINICIÓN.</a:t>
            </a:r>
          </a:p>
          <a:p>
            <a:pPr algn="just"/>
            <a:r>
              <a:rPr lang="es-CL" sz="1300" dirty="0"/>
              <a:t>A continuación, se pide ingresar “Título del Proyecto” y la “Ubicación y Cobertura”, en donde ésta última se subdivide en dos secciones que son: “Beneficiarios del Proyecto”, aquí debemos indicar la cantidad de hombres y mujeres que serán parte del Proyecto; y la sección “Alcance del Proyecto”. Cada uno de estos campos no son obligatorios para continuar el desarrollo de la pestaña, pero si para poder realizar la Postulación.</a:t>
            </a:r>
            <a:endParaRPr lang="es-ES" sz="1300" dirty="0"/>
          </a:p>
          <a:p>
            <a:pPr algn="just"/>
            <a:endParaRPr lang="es-ES" b="1" dirty="0" smtClean="0"/>
          </a:p>
        </p:txBody>
      </p:sp>
      <p:pic>
        <p:nvPicPr>
          <p:cNvPr id="7" name="Imagen 6"/>
          <p:cNvPicPr>
            <a:picLocks noChangeAspect="1"/>
          </p:cNvPicPr>
          <p:nvPr/>
        </p:nvPicPr>
        <p:blipFill>
          <a:blip r:embed="rId2"/>
          <a:stretch>
            <a:fillRect/>
          </a:stretch>
        </p:blipFill>
        <p:spPr>
          <a:xfrm>
            <a:off x="827584" y="1628800"/>
            <a:ext cx="7848872" cy="4536504"/>
          </a:xfrm>
          <a:prstGeom prst="rect">
            <a:avLst/>
          </a:prstGeom>
        </p:spPr>
      </p:pic>
    </p:spTree>
    <p:extLst>
      <p:ext uri="{BB962C8B-B14F-4D97-AF65-F5344CB8AC3E}">
        <p14:creationId xmlns:p14="http://schemas.microsoft.com/office/powerpoint/2010/main" val="8023477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27584" y="332656"/>
            <a:ext cx="7848872" cy="1446550"/>
          </a:xfrm>
          <a:prstGeom prst="rect">
            <a:avLst/>
          </a:prstGeom>
          <a:ln w="38100">
            <a:noFill/>
          </a:ln>
        </p:spPr>
        <p:txBody>
          <a:bodyPr wrap="square">
            <a:spAutoFit/>
          </a:bodyPr>
          <a:lstStyle/>
          <a:p>
            <a:pPr algn="just"/>
            <a:r>
              <a:rPr lang="es-ES" sz="1600" b="1" dirty="0" smtClean="0"/>
              <a:t>PESTAÑA Nº 2: DEFINICIÓN.</a:t>
            </a:r>
          </a:p>
          <a:p>
            <a:pPr algn="just"/>
            <a:r>
              <a:rPr lang="es-ES" dirty="0"/>
              <a:t>Continuamos con el ingreso del “</a:t>
            </a:r>
            <a:r>
              <a:rPr lang="es-ES" dirty="0">
                <a:effectLst>
                  <a:outerShdw blurRad="38100" dist="38100" dir="2700000" algn="tl">
                    <a:srgbClr val="000000">
                      <a:alpha val="43137"/>
                    </a:srgbClr>
                  </a:outerShdw>
                </a:effectLst>
              </a:rPr>
              <a:t>Objetivo General</a:t>
            </a:r>
            <a:r>
              <a:rPr lang="es-ES" dirty="0"/>
              <a:t>”, “</a:t>
            </a:r>
            <a:r>
              <a:rPr lang="es-ES" dirty="0">
                <a:effectLst>
                  <a:outerShdw blurRad="38100" dist="38100" dir="2700000" algn="tl">
                    <a:srgbClr val="000000">
                      <a:alpha val="43137"/>
                    </a:srgbClr>
                  </a:outerShdw>
                </a:effectLst>
              </a:rPr>
              <a:t>Objetivos Específicos</a:t>
            </a:r>
            <a:r>
              <a:rPr lang="es-ES" dirty="0"/>
              <a:t>”, “</a:t>
            </a:r>
            <a:r>
              <a:rPr lang="es-ES" dirty="0">
                <a:effectLst>
                  <a:outerShdw blurRad="38100" dist="38100" dir="2700000" algn="tl">
                    <a:srgbClr val="000000">
                      <a:alpha val="43137"/>
                    </a:srgbClr>
                  </a:outerShdw>
                </a:effectLst>
              </a:rPr>
              <a:t>Descripción del Proyecto</a:t>
            </a:r>
            <a:r>
              <a:rPr lang="es-ES" dirty="0"/>
              <a:t>” e “</a:t>
            </a:r>
            <a:r>
              <a:rPr lang="es-ES" dirty="0">
                <a:effectLst>
                  <a:outerShdw blurRad="38100" dist="38100" dir="2700000" algn="tl">
                    <a:srgbClr val="000000">
                      <a:alpha val="43137"/>
                    </a:srgbClr>
                  </a:outerShdw>
                </a:effectLst>
              </a:rPr>
              <a:t>Infraestructura o Equipamiento Disponible</a:t>
            </a:r>
            <a:r>
              <a:rPr lang="es-ES" dirty="0"/>
              <a:t>”, </a:t>
            </a:r>
            <a:r>
              <a:rPr lang="es-ES" dirty="0" smtClean="0"/>
              <a:t>en </a:t>
            </a:r>
            <a:r>
              <a:rPr lang="es-ES" dirty="0"/>
              <a:t>donde son </a:t>
            </a:r>
            <a:r>
              <a:rPr lang="es-ES" dirty="0" smtClean="0"/>
              <a:t>sólo </a:t>
            </a:r>
            <a:r>
              <a:rPr lang="es-ES" dirty="0"/>
              <a:t>campos de texto, no obligatorios para la continuidad de la pestaña, pero si para poder realizar la Postulación.</a:t>
            </a:r>
            <a:endParaRPr lang="es-ES" dirty="0" smtClean="0"/>
          </a:p>
        </p:txBody>
      </p:sp>
      <p:pic>
        <p:nvPicPr>
          <p:cNvPr id="3" name="Imagen 2"/>
          <p:cNvPicPr>
            <a:picLocks noChangeAspect="1"/>
          </p:cNvPicPr>
          <p:nvPr/>
        </p:nvPicPr>
        <p:blipFill>
          <a:blip r:embed="rId2"/>
          <a:stretch>
            <a:fillRect/>
          </a:stretch>
        </p:blipFill>
        <p:spPr>
          <a:xfrm>
            <a:off x="1763688" y="1844824"/>
            <a:ext cx="5688632" cy="4392488"/>
          </a:xfrm>
          <a:prstGeom prst="rect">
            <a:avLst/>
          </a:prstGeom>
        </p:spPr>
      </p:pic>
      <p:sp>
        <p:nvSpPr>
          <p:cNvPr id="4" name="Flecha derecha 3"/>
          <p:cNvSpPr/>
          <p:nvPr/>
        </p:nvSpPr>
        <p:spPr>
          <a:xfrm>
            <a:off x="107504" y="2132856"/>
            <a:ext cx="1410456" cy="484632"/>
          </a:xfrm>
          <a:prstGeom prst="rightArrow">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sz="1200" b="1" dirty="0" smtClean="0"/>
              <a:t>Objetivo General </a:t>
            </a:r>
            <a:endParaRPr lang="es-ES" sz="1200" b="1" dirty="0"/>
          </a:p>
        </p:txBody>
      </p:sp>
      <p:sp>
        <p:nvSpPr>
          <p:cNvPr id="5" name="Flecha derecha 4"/>
          <p:cNvSpPr/>
          <p:nvPr/>
        </p:nvSpPr>
        <p:spPr>
          <a:xfrm>
            <a:off x="230368" y="4293096"/>
            <a:ext cx="1410456" cy="576064"/>
          </a:xfrm>
          <a:prstGeom prst="rightArrow">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sz="1100" b="1" dirty="0" smtClean="0"/>
              <a:t>Descripción del Proyecto</a:t>
            </a:r>
            <a:endParaRPr lang="es-ES" sz="1100" b="1" dirty="0"/>
          </a:p>
        </p:txBody>
      </p:sp>
      <p:sp>
        <p:nvSpPr>
          <p:cNvPr id="6" name="Flecha izquierda 5"/>
          <p:cNvSpPr/>
          <p:nvPr/>
        </p:nvSpPr>
        <p:spPr>
          <a:xfrm>
            <a:off x="7558191" y="3140968"/>
            <a:ext cx="1410456" cy="484632"/>
          </a:xfrm>
          <a:prstGeom prst="leftArrow">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sz="1000" b="1" dirty="0" smtClean="0"/>
              <a:t>Objetivos Específicos</a:t>
            </a:r>
            <a:endParaRPr lang="es-ES" sz="1000" b="1" dirty="0"/>
          </a:p>
        </p:txBody>
      </p:sp>
      <p:sp>
        <p:nvSpPr>
          <p:cNvPr id="7" name="Flecha izquierda 6"/>
          <p:cNvSpPr/>
          <p:nvPr/>
        </p:nvSpPr>
        <p:spPr>
          <a:xfrm>
            <a:off x="7558191" y="5445224"/>
            <a:ext cx="1410456" cy="484632"/>
          </a:xfrm>
          <a:prstGeom prst="leftArrow">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_tradnl" sz="900" b="1" dirty="0" smtClean="0"/>
              <a:t>Infraestructura disponible</a:t>
            </a:r>
            <a:endParaRPr lang="es-ES" sz="900" b="1" dirty="0"/>
          </a:p>
        </p:txBody>
      </p:sp>
    </p:spTree>
    <p:extLst>
      <p:ext uri="{BB962C8B-B14F-4D97-AF65-F5344CB8AC3E}">
        <p14:creationId xmlns:p14="http://schemas.microsoft.com/office/powerpoint/2010/main" val="16031199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27584" y="332656"/>
            <a:ext cx="7848872" cy="830997"/>
          </a:xfrm>
          <a:prstGeom prst="rect">
            <a:avLst/>
          </a:prstGeom>
          <a:ln w="38100">
            <a:noFill/>
          </a:ln>
        </p:spPr>
        <p:txBody>
          <a:bodyPr wrap="square">
            <a:spAutoFit/>
          </a:bodyPr>
          <a:lstStyle/>
          <a:p>
            <a:pPr algn="just"/>
            <a:r>
              <a:rPr lang="es-ES" sz="1600" b="1" dirty="0" smtClean="0"/>
              <a:t>PESTAÑA Nº 2: DEFINICIÓN.</a:t>
            </a:r>
          </a:p>
          <a:p>
            <a:pPr algn="just"/>
            <a:r>
              <a:rPr lang="es-ES" sz="1600" dirty="0"/>
              <a:t>Ahora, debemos completar el </a:t>
            </a:r>
            <a:r>
              <a:rPr lang="es-ES" sz="1600" dirty="0">
                <a:effectLst>
                  <a:outerShdw blurRad="38100" dist="38100" dir="2700000" algn="tl">
                    <a:srgbClr val="000000">
                      <a:alpha val="43137"/>
                    </a:srgbClr>
                  </a:outerShdw>
                </a:effectLst>
              </a:rPr>
              <a:t>“Cronograma de Actividades (Carta Gantt)”, </a:t>
            </a:r>
            <a:r>
              <a:rPr lang="es-ES" sz="1600" dirty="0"/>
              <a:t>se comienza haciendo clic en el botón </a:t>
            </a:r>
            <a:r>
              <a:rPr lang="es-ES" sz="1600" dirty="0">
                <a:effectLst>
                  <a:outerShdw blurRad="38100" dist="38100" dir="2700000" algn="tl">
                    <a:srgbClr val="000000">
                      <a:alpha val="43137"/>
                    </a:srgbClr>
                  </a:outerShdw>
                </a:effectLst>
              </a:rPr>
              <a:t>“Agregar Actividad”</a:t>
            </a:r>
            <a:endParaRPr lang="es-ES" sz="1600" b="1" dirty="0" smtClean="0">
              <a:effectLst>
                <a:outerShdw blurRad="38100" dist="38100" dir="2700000" algn="tl">
                  <a:srgbClr val="000000">
                    <a:alpha val="43137"/>
                  </a:srgbClr>
                </a:outerShdw>
              </a:effectLst>
            </a:endParaRPr>
          </a:p>
        </p:txBody>
      </p:sp>
      <p:pic>
        <p:nvPicPr>
          <p:cNvPr id="3" name="Imagen 2"/>
          <p:cNvPicPr>
            <a:picLocks noChangeAspect="1"/>
          </p:cNvPicPr>
          <p:nvPr/>
        </p:nvPicPr>
        <p:blipFill rotWithShape="1">
          <a:blip r:embed="rId2"/>
          <a:srcRect l="-1" t="1666" r="1093" b="1666"/>
          <a:stretch/>
        </p:blipFill>
        <p:spPr>
          <a:xfrm>
            <a:off x="1763688" y="1916832"/>
            <a:ext cx="6624736" cy="4176464"/>
          </a:xfrm>
          <a:prstGeom prst="rect">
            <a:avLst/>
          </a:prstGeom>
        </p:spPr>
      </p:pic>
      <p:sp>
        <p:nvSpPr>
          <p:cNvPr id="4" name="Elipse 3"/>
          <p:cNvSpPr/>
          <p:nvPr/>
        </p:nvSpPr>
        <p:spPr>
          <a:xfrm>
            <a:off x="3203848" y="2204864"/>
            <a:ext cx="288032" cy="360040"/>
          </a:xfrm>
          <a:prstGeom prst="ellipse">
            <a:avLst/>
          </a:prstGeom>
          <a:solidFill>
            <a:srgbClr val="FFFF00"/>
          </a:solidFill>
          <a:ln>
            <a:solidFill>
              <a:schemeClr val="bg2"/>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es-ES_tradnl" dirty="0" smtClean="0">
                <a:solidFill>
                  <a:schemeClr val="tx1"/>
                </a:solidFill>
              </a:rPr>
              <a:t>1</a:t>
            </a:r>
            <a:endParaRPr lang="es-ES" dirty="0">
              <a:solidFill>
                <a:schemeClr val="tx1"/>
              </a:solidFill>
            </a:endParaRPr>
          </a:p>
        </p:txBody>
      </p:sp>
      <p:pic>
        <p:nvPicPr>
          <p:cNvPr id="5" name="Imagen 4"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106411">
            <a:off x="1345375" y="2161666"/>
            <a:ext cx="836626" cy="80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45401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23360" y="116632"/>
            <a:ext cx="7848872" cy="1323439"/>
          </a:xfrm>
          <a:prstGeom prst="rect">
            <a:avLst/>
          </a:prstGeom>
          <a:ln w="38100">
            <a:noFill/>
          </a:ln>
        </p:spPr>
        <p:txBody>
          <a:bodyPr wrap="square">
            <a:spAutoFit/>
          </a:bodyPr>
          <a:lstStyle/>
          <a:p>
            <a:pPr algn="just"/>
            <a:r>
              <a:rPr lang="es-ES" sz="1600" b="1" dirty="0" smtClean="0"/>
              <a:t>PESTAÑA Nº 2: DEFINICIÓN.</a:t>
            </a:r>
          </a:p>
          <a:p>
            <a:pPr algn="just"/>
            <a:r>
              <a:rPr lang="es-CL" sz="1600" dirty="0"/>
              <a:t>S</a:t>
            </a:r>
            <a:r>
              <a:rPr lang="es-CL" sz="1600" dirty="0" smtClean="0"/>
              <a:t>e </a:t>
            </a:r>
            <a:r>
              <a:rPr lang="es-CL" sz="1600" dirty="0"/>
              <a:t>desplegarán los campos, </a:t>
            </a:r>
            <a:r>
              <a:rPr lang="es-CL" sz="1600" b="1" dirty="0"/>
              <a:t>Nombre y Descripción</a:t>
            </a:r>
            <a:r>
              <a:rPr lang="es-CL" sz="1600" dirty="0"/>
              <a:t>, en el primero debemos completar con el nombre de la Actividad a realizar, luego una breve descripción de dicha actividad, para finalizar indicando el </a:t>
            </a:r>
            <a:r>
              <a:rPr lang="es-CL" sz="1600" b="1" dirty="0"/>
              <a:t>tiempo de ejecución</a:t>
            </a:r>
            <a:r>
              <a:rPr lang="es-CL" sz="1600" dirty="0"/>
              <a:t>, en donde se debe hacer clic en el cuadro correspondiente a los meses de </a:t>
            </a:r>
            <a:r>
              <a:rPr lang="es-CL" sz="1600" dirty="0" smtClean="0"/>
              <a:t>ejecución. </a:t>
            </a:r>
          </a:p>
        </p:txBody>
      </p:sp>
      <p:grpSp>
        <p:nvGrpSpPr>
          <p:cNvPr id="13" name="Grupo 12"/>
          <p:cNvGrpSpPr/>
          <p:nvPr/>
        </p:nvGrpSpPr>
        <p:grpSpPr>
          <a:xfrm>
            <a:off x="1763688" y="1592797"/>
            <a:ext cx="6841973" cy="4392487"/>
            <a:chOff x="1763688" y="1592797"/>
            <a:chExt cx="6841973" cy="4392487"/>
          </a:xfrm>
        </p:grpSpPr>
        <p:pic>
          <p:nvPicPr>
            <p:cNvPr id="5" name="Imagen 4"/>
            <p:cNvPicPr>
              <a:picLocks noChangeAspect="1"/>
            </p:cNvPicPr>
            <p:nvPr/>
          </p:nvPicPr>
          <p:blipFill rotWithShape="1">
            <a:blip r:embed="rId2"/>
            <a:srcRect t="1613" r="1940"/>
            <a:stretch/>
          </p:blipFill>
          <p:spPr>
            <a:xfrm>
              <a:off x="1763688" y="1592797"/>
              <a:ext cx="6841973" cy="4392487"/>
            </a:xfrm>
            <a:prstGeom prst="rect">
              <a:avLst/>
            </a:prstGeom>
          </p:spPr>
        </p:pic>
        <p:sp>
          <p:nvSpPr>
            <p:cNvPr id="6" name="Elipse 5"/>
            <p:cNvSpPr/>
            <p:nvPr/>
          </p:nvSpPr>
          <p:spPr>
            <a:xfrm>
              <a:off x="3347864" y="5589240"/>
              <a:ext cx="288032" cy="360040"/>
            </a:xfrm>
            <a:prstGeom prst="ellipse">
              <a:avLst/>
            </a:prstGeom>
            <a:ln>
              <a:solidFill>
                <a:schemeClr val="bg2"/>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s-ES"/>
            </a:p>
          </p:txBody>
        </p:sp>
      </p:grpSp>
      <p:pic>
        <p:nvPicPr>
          <p:cNvPr id="8" name="Imagen 7"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172417">
            <a:off x="3817107" y="3019346"/>
            <a:ext cx="836626" cy="80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p:cNvSpPr/>
          <p:nvPr/>
        </p:nvSpPr>
        <p:spPr>
          <a:xfrm>
            <a:off x="521299" y="1591875"/>
            <a:ext cx="1165319" cy="1512168"/>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es-ES" sz="1500" dirty="0"/>
              <a:t>Si queremos agregar otra actividad, repetimos el </a:t>
            </a:r>
            <a:r>
              <a:rPr lang="es-ES" sz="1500" dirty="0">
                <a:solidFill>
                  <a:schemeClr val="tx1"/>
                </a:solidFill>
                <a:effectLst>
                  <a:outerShdw blurRad="38100" dist="38100" dir="2700000" algn="tl">
                    <a:srgbClr val="000000">
                      <a:alpha val="43137"/>
                    </a:srgbClr>
                  </a:outerShdw>
                </a:effectLst>
              </a:rPr>
              <a:t>paso </a:t>
            </a:r>
            <a:r>
              <a:rPr lang="es-ES" sz="1500" dirty="0" smtClean="0">
                <a:solidFill>
                  <a:schemeClr val="tx1"/>
                </a:solidFill>
                <a:effectLst>
                  <a:outerShdw blurRad="38100" dist="38100" dir="2700000" algn="tl">
                    <a:srgbClr val="000000">
                      <a:alpha val="43137"/>
                    </a:srgbClr>
                  </a:outerShdw>
                </a:effectLst>
              </a:rPr>
              <a:t>Nº1 </a:t>
            </a:r>
            <a:r>
              <a:rPr lang="es-ES" sz="1500" dirty="0">
                <a:solidFill>
                  <a:schemeClr val="tx1"/>
                </a:solidFill>
                <a:effectLst>
                  <a:outerShdw blurRad="38100" dist="38100" dir="2700000" algn="tl">
                    <a:srgbClr val="000000">
                      <a:alpha val="43137"/>
                    </a:srgbClr>
                  </a:outerShdw>
                </a:effectLst>
              </a:rPr>
              <a:t>y </a:t>
            </a:r>
            <a:r>
              <a:rPr lang="es-ES" sz="1500" dirty="0" smtClean="0">
                <a:solidFill>
                  <a:schemeClr val="tx1"/>
                </a:solidFill>
                <a:effectLst>
                  <a:outerShdw blurRad="38100" dist="38100" dir="2700000" algn="tl">
                    <a:srgbClr val="000000">
                      <a:alpha val="43137"/>
                    </a:srgbClr>
                  </a:outerShdw>
                </a:effectLst>
              </a:rPr>
              <a:t>Nº2</a:t>
            </a:r>
            <a:endParaRPr lang="es-ES" sz="1500" dirty="0">
              <a:solidFill>
                <a:schemeClr val="tx1"/>
              </a:solidFill>
              <a:effectLst>
                <a:outerShdw blurRad="38100" dist="38100" dir="2700000" algn="tl">
                  <a:srgbClr val="000000">
                    <a:alpha val="43137"/>
                  </a:srgbClr>
                </a:outerShdw>
              </a:effectLst>
            </a:endParaRPr>
          </a:p>
        </p:txBody>
      </p:sp>
      <p:pic>
        <p:nvPicPr>
          <p:cNvPr id="9" name="Imagen 8"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172417">
            <a:off x="1171950" y="5237132"/>
            <a:ext cx="836626" cy="80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lipse 9"/>
          <p:cNvSpPr/>
          <p:nvPr/>
        </p:nvSpPr>
        <p:spPr>
          <a:xfrm>
            <a:off x="4491471" y="2936598"/>
            <a:ext cx="288032" cy="360040"/>
          </a:xfrm>
          <a:prstGeom prst="ellipse">
            <a:avLst/>
          </a:prstGeom>
          <a:solidFill>
            <a:srgbClr val="FFFF00"/>
          </a:solidFill>
          <a:ln>
            <a:solidFill>
              <a:schemeClr val="bg2"/>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es-ES_tradnl" dirty="0">
                <a:solidFill>
                  <a:schemeClr val="tx1"/>
                </a:solidFill>
              </a:rPr>
              <a:t>2</a:t>
            </a:r>
            <a:endParaRPr lang="es-ES" dirty="0">
              <a:solidFill>
                <a:schemeClr val="tx1"/>
              </a:solidFill>
            </a:endParaRPr>
          </a:p>
        </p:txBody>
      </p:sp>
    </p:spTree>
    <p:extLst>
      <p:ext uri="{BB962C8B-B14F-4D97-AF65-F5344CB8AC3E}">
        <p14:creationId xmlns:p14="http://schemas.microsoft.com/office/powerpoint/2010/main" val="27133220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99591" y="548680"/>
            <a:ext cx="7649113" cy="5256584"/>
          </a:xfrm>
        </p:spPr>
        <p:txBody>
          <a:bodyPr>
            <a:normAutofit/>
          </a:bodyPr>
          <a:lstStyle/>
          <a:p>
            <a:pPr marL="0" indent="0" algn="just">
              <a:buNone/>
            </a:pPr>
            <a:endParaRPr lang="es-CL" dirty="0" smtClean="0"/>
          </a:p>
          <a:p>
            <a:pPr marL="0" lvl="0" indent="0">
              <a:buNone/>
            </a:pPr>
            <a:r>
              <a:rPr lang="es-CL" sz="20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s-CL" b="1" spc="-50" dirty="0">
                <a:solidFill>
                  <a:schemeClr val="tx1"/>
                </a:solidFill>
                <a:latin typeface="Verdana" panose="020B0604030504040204" pitchFamily="34" charset="0"/>
                <a:ea typeface="Verdana" panose="020B0604030504040204" pitchFamily="34" charset="0"/>
                <a:cs typeface="Verdana" panose="020B0604030504040204" pitchFamily="34" charset="0"/>
              </a:rPr>
              <a:t>¿Cómo puedo postular </a:t>
            </a:r>
            <a:r>
              <a:rPr lang="es-CL" b="1" spc="-5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 los fondos?</a:t>
            </a:r>
            <a:endParaRPr lang="es-CL" b="1" spc="-5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lvl="0" indent="0">
              <a:buNone/>
            </a:pPr>
            <a:endParaRPr lang="es-CL" b="1"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lvl="0" indent="0">
              <a:buNone/>
            </a:pPr>
            <a:endParaRPr lang="es-ES" sz="10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lnSpc>
                <a:spcPts val="2400"/>
              </a:lnSpc>
            </a:pPr>
            <a:r>
              <a:rPr lang="es-CL" sz="2000" dirty="0" smtClean="0">
                <a:latin typeface="Verdana" panose="020B0604030504040204" pitchFamily="34" charset="0"/>
                <a:ea typeface="Verdana" panose="020B0604030504040204" pitchFamily="34" charset="0"/>
                <a:cs typeface="Verdana" panose="020B0604030504040204" pitchFamily="34" charset="0"/>
              </a:rPr>
              <a:t>La postulación es posible en </a:t>
            </a:r>
            <a:r>
              <a:rPr lang="es-CL" sz="2000" b="1" u="sng" dirty="0" smtClean="0">
                <a:latin typeface="Verdana" panose="020B0604030504040204" pitchFamily="34" charset="0"/>
                <a:ea typeface="Verdana" panose="020B0604030504040204" pitchFamily="34" charset="0"/>
                <a:cs typeface="Verdana" panose="020B0604030504040204" pitchFamily="34" charset="0"/>
              </a:rPr>
              <a:t>dos (2) modalidades</a:t>
            </a:r>
            <a:r>
              <a:rPr lang="es-CL" sz="2000" dirty="0" smtClean="0">
                <a:latin typeface="Verdana" panose="020B0604030504040204" pitchFamily="34" charset="0"/>
                <a:ea typeface="Verdana" panose="020B0604030504040204" pitchFamily="34" charset="0"/>
                <a:cs typeface="Verdana" panose="020B0604030504040204" pitchFamily="34" charset="0"/>
              </a:rPr>
              <a:t>: </a:t>
            </a:r>
          </a:p>
          <a:p>
            <a:pPr algn="just">
              <a:lnSpc>
                <a:spcPts val="2400"/>
              </a:lnSpc>
            </a:pPr>
            <a:r>
              <a:rPr lang="es-CL" dirty="0" smtClean="0">
                <a:latin typeface="Verdana" panose="020B0604030504040204" pitchFamily="34" charset="0"/>
                <a:ea typeface="Verdana" panose="020B0604030504040204" pitchFamily="34" charset="0"/>
                <a:cs typeface="Verdana" panose="020B0604030504040204" pitchFamily="34" charset="0"/>
              </a:rPr>
              <a:t>1. Por medio de papel enviado a la oficina de partes del Gobierno regional o a las oficinas de las gobernaciones provinciales de la región.</a:t>
            </a:r>
          </a:p>
          <a:p>
            <a:pPr algn="just">
              <a:lnSpc>
                <a:spcPts val="2400"/>
              </a:lnSpc>
            </a:pPr>
            <a:r>
              <a:rPr lang="es-CL" dirty="0" smtClean="0">
                <a:latin typeface="Verdana" panose="020B0604030504040204" pitchFamily="34" charset="0"/>
                <a:ea typeface="Verdana" panose="020B0604030504040204" pitchFamily="34" charset="0"/>
                <a:cs typeface="Verdana" panose="020B0604030504040204" pitchFamily="34" charset="0"/>
              </a:rPr>
              <a:t>2. </a:t>
            </a:r>
            <a:r>
              <a:rPr lang="es-CL" dirty="0">
                <a:latin typeface="Verdana" panose="020B0604030504040204" pitchFamily="34" charset="0"/>
                <a:ea typeface="Verdana" panose="020B0604030504040204" pitchFamily="34" charset="0"/>
                <a:cs typeface="Verdana" panose="020B0604030504040204" pitchFamily="34" charset="0"/>
              </a:rPr>
              <a:t>A</a:t>
            </a:r>
            <a:r>
              <a:rPr lang="es-CL" dirty="0" smtClean="0">
                <a:latin typeface="Verdana" panose="020B0604030504040204" pitchFamily="34" charset="0"/>
                <a:ea typeface="Verdana" panose="020B0604030504040204" pitchFamily="34" charset="0"/>
                <a:cs typeface="Verdana" panose="020B0604030504040204" pitchFamily="34" charset="0"/>
              </a:rPr>
              <a:t> través del </a:t>
            </a:r>
            <a:r>
              <a:rPr lang="es-CL" dirty="0" smtClean="0">
                <a:solidFill>
                  <a:schemeClr val="tx1"/>
                </a:solidFill>
                <a:latin typeface="Verdana" panose="020B0604030504040204" pitchFamily="34" charset="0"/>
                <a:ea typeface="Verdana" panose="020B0604030504040204" pitchFamily="34" charset="0"/>
                <a:cs typeface="Verdana" panose="020B0604030504040204" pitchFamily="34" charset="0"/>
              </a:rPr>
              <a:t>link inserto </a:t>
            </a:r>
            <a:r>
              <a:rPr lang="es-CL" dirty="0" smtClean="0">
                <a:latin typeface="Verdana" panose="020B0604030504040204" pitchFamily="34" charset="0"/>
                <a:ea typeface="Verdana" panose="020B0604030504040204" pitchFamily="34" charset="0"/>
                <a:cs typeface="Verdana" panose="020B0604030504040204" pitchFamily="34" charset="0"/>
              </a:rPr>
              <a:t>en la página web del Gobierno Regional, </a:t>
            </a:r>
            <a:r>
              <a:rPr lang="es-CL" b="1" dirty="0" smtClean="0">
                <a:latin typeface="Verdana" panose="020B0604030504040204" pitchFamily="34" charset="0"/>
                <a:ea typeface="Verdana" panose="020B0604030504040204" pitchFamily="34" charset="0"/>
                <a:cs typeface="Verdana" panose="020B0604030504040204" pitchFamily="34" charset="0"/>
                <a:hlinkClick r:id="rId2"/>
              </a:rPr>
              <a:t>www.goremagallanes.cl</a:t>
            </a:r>
            <a:endParaRPr lang="es-CL" b="1" dirty="0" smtClean="0">
              <a:latin typeface="Verdana" panose="020B0604030504040204" pitchFamily="34" charset="0"/>
              <a:ea typeface="Verdana" panose="020B0604030504040204" pitchFamily="34" charset="0"/>
              <a:cs typeface="Verdana" panose="020B0604030504040204" pitchFamily="34" charset="0"/>
            </a:endParaRPr>
          </a:p>
          <a:p>
            <a:pPr algn="just">
              <a:lnSpc>
                <a:spcPts val="2400"/>
              </a:lnSpc>
            </a:pPr>
            <a:endParaRPr lang="es-ES" sz="2000" dirty="0" smtClean="0">
              <a:latin typeface="Verdana" panose="020B0604030504040204" pitchFamily="34" charset="0"/>
              <a:ea typeface="Verdana" panose="020B0604030504040204" pitchFamily="34" charset="0"/>
              <a:cs typeface="Verdana" panose="020B0604030504040204" pitchFamily="34" charset="0"/>
            </a:endParaRPr>
          </a:p>
          <a:p>
            <a:pPr algn="just">
              <a:lnSpc>
                <a:spcPts val="2400"/>
              </a:lnSpc>
            </a:pPr>
            <a:endParaRPr lang="es-CL" sz="2000" b="1" dirty="0" smtClean="0">
              <a:latin typeface="Verdana" panose="020B0604030504040204" pitchFamily="34" charset="0"/>
              <a:ea typeface="Verdana" panose="020B0604030504040204" pitchFamily="34" charset="0"/>
              <a:cs typeface="Verdana" panose="020B0604030504040204" pitchFamily="34" charset="0"/>
            </a:endParaRPr>
          </a:p>
          <a:p>
            <a:pPr algn="just">
              <a:lnSpc>
                <a:spcPts val="2400"/>
              </a:lnSpc>
            </a:pPr>
            <a:endParaRPr lang="es-CL" b="1" dirty="0">
              <a:latin typeface="Verdana" panose="020B0604030504040204" pitchFamily="34" charset="0"/>
              <a:ea typeface="Verdana" panose="020B0604030504040204" pitchFamily="34" charset="0"/>
              <a:cs typeface="Verdana" panose="020B0604030504040204" pitchFamily="34" charset="0"/>
            </a:endParaRPr>
          </a:p>
          <a:p>
            <a:pPr algn="just">
              <a:lnSpc>
                <a:spcPts val="2400"/>
              </a:lnSpc>
            </a:pPr>
            <a:endParaRPr lang="es-CL" sz="2000" b="1" dirty="0" smtClean="0">
              <a:latin typeface="Verdana" panose="020B0604030504040204" pitchFamily="34" charset="0"/>
              <a:ea typeface="Verdana" panose="020B0604030504040204" pitchFamily="34" charset="0"/>
              <a:cs typeface="Verdana" panose="020B0604030504040204" pitchFamily="34" charset="0"/>
            </a:endParaRPr>
          </a:p>
          <a:p>
            <a:pPr algn="just">
              <a:lnSpc>
                <a:spcPts val="2400"/>
              </a:lnSpc>
            </a:pPr>
            <a:endParaRPr lang="es-CL" b="1" dirty="0">
              <a:latin typeface="Verdana" panose="020B0604030504040204" pitchFamily="34" charset="0"/>
              <a:ea typeface="Verdana" panose="020B0604030504040204" pitchFamily="34" charset="0"/>
              <a:cs typeface="Verdana" panose="020B0604030504040204" pitchFamily="34" charset="0"/>
            </a:endParaRPr>
          </a:p>
          <a:p>
            <a:pPr marL="0" indent="0" algn="just">
              <a:lnSpc>
                <a:spcPts val="2400"/>
              </a:lnSpc>
              <a:buNone/>
            </a:pPr>
            <a:endParaRPr lang="es-ES" dirty="0" smtClean="0"/>
          </a:p>
          <a:p>
            <a:pPr marL="0" indent="0">
              <a:buNone/>
            </a:pPr>
            <a:endParaRPr lang="es-ES" dirty="0"/>
          </a:p>
        </p:txBody>
      </p:sp>
      <p:pic>
        <p:nvPicPr>
          <p:cNvPr id="4" name="Imagen 3"/>
          <p:cNvPicPr/>
          <p:nvPr/>
        </p:nvPicPr>
        <p:blipFill rotWithShape="1">
          <a:blip r:embed="rId3">
            <a:extLst>
              <a:ext uri="{28A0092B-C50C-407E-A947-70E740481C1C}">
                <a14:useLocalDpi xmlns:a14="http://schemas.microsoft.com/office/drawing/2010/main" val="0"/>
              </a:ext>
            </a:extLst>
          </a:blip>
          <a:srcRect t="6796"/>
          <a:stretch/>
        </p:blipFill>
        <p:spPr>
          <a:xfrm>
            <a:off x="7540593" y="620688"/>
            <a:ext cx="1008112" cy="987549"/>
          </a:xfrm>
          <a:prstGeom prst="rect">
            <a:avLst/>
          </a:prstGeom>
        </p:spPr>
      </p:pic>
    </p:spTree>
    <p:extLst>
      <p:ext uri="{BB962C8B-B14F-4D97-AF65-F5344CB8AC3E}">
        <p14:creationId xmlns:p14="http://schemas.microsoft.com/office/powerpoint/2010/main" val="28614598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27584" y="332656"/>
            <a:ext cx="7848872" cy="1077218"/>
          </a:xfrm>
          <a:prstGeom prst="rect">
            <a:avLst/>
          </a:prstGeom>
          <a:ln w="38100">
            <a:noFill/>
          </a:ln>
        </p:spPr>
        <p:txBody>
          <a:bodyPr wrap="square">
            <a:spAutoFit/>
          </a:bodyPr>
          <a:lstStyle/>
          <a:p>
            <a:pPr algn="just"/>
            <a:r>
              <a:rPr lang="es-ES" sz="1600" b="1" dirty="0" smtClean="0"/>
              <a:t>PESTAÑA Nº 3: PRESUPUESTO.</a:t>
            </a:r>
          </a:p>
          <a:p>
            <a:pPr algn="just"/>
            <a:r>
              <a:rPr lang="es-CL" sz="1600" dirty="0"/>
              <a:t>Para comenzar a generar datos del </a:t>
            </a:r>
            <a:r>
              <a:rPr lang="es-CL" sz="1600" dirty="0">
                <a:effectLst>
                  <a:outerShdw blurRad="38100" dist="38100" dir="2700000" algn="tl">
                    <a:srgbClr val="000000">
                      <a:alpha val="43137"/>
                    </a:srgbClr>
                  </a:outerShdw>
                </a:effectLst>
              </a:rPr>
              <a:t>Presupuesto</a:t>
            </a:r>
            <a:r>
              <a:rPr lang="es-CL" sz="1600" dirty="0"/>
              <a:t>, vamos a completar los datos solicitados en esta pestaña, que no son completamente obligatorios para guardar la pestaña, pero si para la Postulación. </a:t>
            </a:r>
            <a:endParaRPr lang="es-ES" sz="1600" b="1" dirty="0" smtClean="0"/>
          </a:p>
        </p:txBody>
      </p:sp>
      <p:pic>
        <p:nvPicPr>
          <p:cNvPr id="9218" name="Picture 2" descr="FNDR - Presupuesto"/>
          <p:cNvPicPr>
            <a:picLocks noChangeAspect="1" noChangeArrowheads="1"/>
          </p:cNvPicPr>
          <p:nvPr/>
        </p:nvPicPr>
        <p:blipFill>
          <a:blip r:embed="rId2">
            <a:extLst>
              <a:ext uri="{28A0092B-C50C-407E-A947-70E740481C1C}">
                <a14:useLocalDpi xmlns:a14="http://schemas.microsoft.com/office/drawing/2010/main" val="0"/>
              </a:ext>
            </a:extLst>
          </a:blip>
          <a:srcRect t="6415" b="56329"/>
          <a:stretch>
            <a:fillRect/>
          </a:stretch>
        </p:blipFill>
        <p:spPr bwMode="auto">
          <a:xfrm>
            <a:off x="827584" y="1412776"/>
            <a:ext cx="7704856" cy="4831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428762" flipV="1">
            <a:off x="4512684" y="1445619"/>
            <a:ext cx="836626" cy="79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88269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83568" y="116632"/>
            <a:ext cx="7848872" cy="1631216"/>
          </a:xfrm>
          <a:prstGeom prst="rect">
            <a:avLst/>
          </a:prstGeom>
          <a:ln w="38100">
            <a:noFill/>
          </a:ln>
        </p:spPr>
        <p:txBody>
          <a:bodyPr wrap="square">
            <a:spAutoFit/>
          </a:bodyPr>
          <a:lstStyle/>
          <a:p>
            <a:pPr algn="just"/>
            <a:r>
              <a:rPr lang="es-ES" sz="1600" b="1" dirty="0" smtClean="0"/>
              <a:t>PESTAÑA Nº 3: PRESUPUESTO.</a:t>
            </a:r>
          </a:p>
          <a:p>
            <a:pPr algn="just"/>
            <a:r>
              <a:rPr lang="es-CL" sz="1600" dirty="0"/>
              <a:t>Lo primero que debemos detallar es el </a:t>
            </a:r>
            <a:r>
              <a:rPr lang="es-CL" sz="1600" dirty="0">
                <a:effectLst>
                  <a:outerShdw blurRad="38100" dist="38100" dir="2700000" algn="tl">
                    <a:srgbClr val="000000">
                      <a:alpha val="43137"/>
                    </a:srgbClr>
                  </a:outerShdw>
                </a:effectLst>
              </a:rPr>
              <a:t>“Financiamiento” </a:t>
            </a:r>
            <a:r>
              <a:rPr lang="es-CL" sz="1600" dirty="0"/>
              <a:t>en donde, debemos ingresar números</a:t>
            </a:r>
            <a:r>
              <a:rPr lang="es-ES" sz="1600" dirty="0"/>
              <a:t> los montos asociados a cada ítem</a:t>
            </a:r>
            <a:r>
              <a:rPr lang="es-CL" sz="1600" dirty="0"/>
              <a:t>. </a:t>
            </a:r>
            <a:endParaRPr lang="es-CL" sz="1600" dirty="0" smtClean="0"/>
          </a:p>
          <a:p>
            <a:pPr algn="just"/>
            <a:r>
              <a:rPr lang="es-CL" sz="1600" dirty="0"/>
              <a:t>Luego, tenemos “Costos de Honorarios”. Para agregar un Honorario, debemos hacer clic en el botón </a:t>
            </a:r>
            <a:r>
              <a:rPr lang="es-CL" sz="1600" dirty="0">
                <a:effectLst>
                  <a:outerShdw blurRad="38100" dist="38100" dir="2700000" algn="tl">
                    <a:srgbClr val="000000">
                      <a:alpha val="43137"/>
                    </a:srgbClr>
                  </a:outerShdw>
                </a:effectLst>
              </a:rPr>
              <a:t>“Agregar Honorario</a:t>
            </a:r>
            <a:r>
              <a:rPr lang="es-CL" sz="1600" dirty="0" smtClean="0">
                <a:effectLst>
                  <a:outerShdw blurRad="38100" dist="38100" dir="2700000" algn="tl">
                    <a:srgbClr val="000000">
                      <a:alpha val="43137"/>
                    </a:srgbClr>
                  </a:outerShdw>
                </a:effectLst>
              </a:rPr>
              <a:t>”.</a:t>
            </a:r>
            <a:endParaRPr lang="es-ES" sz="1600" dirty="0">
              <a:effectLst>
                <a:outerShdw blurRad="38100" dist="38100" dir="2700000" algn="tl">
                  <a:srgbClr val="000000">
                    <a:alpha val="43137"/>
                  </a:srgbClr>
                </a:outerShdw>
              </a:effectLst>
            </a:endParaRPr>
          </a:p>
          <a:p>
            <a:pPr algn="just"/>
            <a:endParaRPr lang="es-ES" sz="1600" b="1" dirty="0" smtClean="0"/>
          </a:p>
        </p:txBody>
      </p:sp>
      <p:pic>
        <p:nvPicPr>
          <p:cNvPr id="10242" name="Picture 2" descr="FNDR - Presupuesto -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44824"/>
            <a:ext cx="7848872"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514496">
            <a:off x="3202857" y="1654047"/>
            <a:ext cx="836626" cy="80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112527" flipV="1">
            <a:off x="2083584" y="3331169"/>
            <a:ext cx="836626" cy="96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lipse 5"/>
          <p:cNvSpPr/>
          <p:nvPr/>
        </p:nvSpPr>
        <p:spPr>
          <a:xfrm>
            <a:off x="2123728" y="3911344"/>
            <a:ext cx="288032" cy="360040"/>
          </a:xfrm>
          <a:prstGeom prst="ellipse">
            <a:avLst/>
          </a:prstGeom>
          <a:solidFill>
            <a:srgbClr val="FFFF00"/>
          </a:solidFill>
          <a:ln>
            <a:solidFill>
              <a:schemeClr val="bg2"/>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es-ES_tradnl" dirty="0" smtClean="0">
                <a:solidFill>
                  <a:schemeClr val="tx1"/>
                </a:solidFill>
              </a:rPr>
              <a:t>1</a:t>
            </a:r>
            <a:endParaRPr lang="es-ES" dirty="0">
              <a:solidFill>
                <a:schemeClr val="tx1"/>
              </a:solidFill>
            </a:endParaRPr>
          </a:p>
        </p:txBody>
      </p:sp>
    </p:spTree>
    <p:extLst>
      <p:ext uri="{BB962C8B-B14F-4D97-AF65-F5344CB8AC3E}">
        <p14:creationId xmlns:p14="http://schemas.microsoft.com/office/powerpoint/2010/main" val="26377499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27584" y="404664"/>
            <a:ext cx="7459653" cy="1169551"/>
          </a:xfrm>
          <a:prstGeom prst="rect">
            <a:avLst/>
          </a:prstGeom>
          <a:ln w="38100">
            <a:noFill/>
          </a:ln>
        </p:spPr>
        <p:txBody>
          <a:bodyPr wrap="square">
            <a:spAutoFit/>
          </a:bodyPr>
          <a:lstStyle/>
          <a:p>
            <a:pPr algn="just"/>
            <a:r>
              <a:rPr lang="es-ES" sz="1600" b="1" dirty="0" smtClean="0"/>
              <a:t>PESTAÑA Nº 3: PRESUPUESTO.</a:t>
            </a:r>
          </a:p>
          <a:p>
            <a:pPr algn="just"/>
            <a:r>
              <a:rPr lang="es-CL" dirty="0"/>
              <a:t>S</a:t>
            </a:r>
            <a:r>
              <a:rPr lang="es-CL" dirty="0" smtClean="0"/>
              <a:t>e </a:t>
            </a:r>
            <a:r>
              <a:rPr lang="es-CL" dirty="0"/>
              <a:t>desplegará el campo </a:t>
            </a:r>
            <a:r>
              <a:rPr lang="es-CL" dirty="0">
                <a:effectLst>
                  <a:outerShdw blurRad="38100" dist="38100" dir="2700000" algn="tl">
                    <a:srgbClr val="000000">
                      <a:alpha val="43137"/>
                    </a:srgbClr>
                  </a:outerShdw>
                </a:effectLst>
              </a:rPr>
              <a:t>“Honorario”, </a:t>
            </a:r>
            <a:r>
              <a:rPr lang="es-CL" dirty="0"/>
              <a:t>en donde se ingresa el nombre de éste, Luego, se ingresa la cantidad de gasto del </a:t>
            </a:r>
            <a:r>
              <a:rPr lang="es-CL" dirty="0" smtClean="0"/>
              <a:t>honorario, </a:t>
            </a:r>
            <a:r>
              <a:rPr lang="es-CL" dirty="0"/>
              <a:t>para terminar el ingreso de datos, hacemos clic en el botón </a:t>
            </a:r>
            <a:r>
              <a:rPr lang="es-CL" u="sng" dirty="0"/>
              <a:t>Guardar</a:t>
            </a:r>
            <a:r>
              <a:rPr lang="es-CL" dirty="0"/>
              <a:t>. Sino, simplemente en Cancelar</a:t>
            </a:r>
            <a:r>
              <a:rPr lang="es-CL" dirty="0" smtClean="0"/>
              <a:t>.</a:t>
            </a:r>
            <a:endParaRPr lang="es-ES" sz="1600" b="1" dirty="0" smtClean="0"/>
          </a:p>
        </p:txBody>
      </p:sp>
      <p:pic>
        <p:nvPicPr>
          <p:cNvPr id="11266" name="Picture 2" descr="FNDR - Presupuesto - 2"/>
          <p:cNvPicPr>
            <a:picLocks noChangeAspect="1" noChangeArrowheads="1"/>
          </p:cNvPicPr>
          <p:nvPr/>
        </p:nvPicPr>
        <p:blipFill>
          <a:blip r:embed="rId2">
            <a:extLst>
              <a:ext uri="{28A0092B-C50C-407E-A947-70E740481C1C}">
                <a14:useLocalDpi xmlns:a14="http://schemas.microsoft.com/office/drawing/2010/main" val="0"/>
              </a:ext>
            </a:extLst>
          </a:blip>
          <a:srcRect t="33533"/>
          <a:stretch>
            <a:fillRect/>
          </a:stretch>
        </p:blipFill>
        <p:spPr bwMode="auto">
          <a:xfrm>
            <a:off x="1835696" y="1700808"/>
            <a:ext cx="6451541"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446432">
            <a:off x="4740126" y="3374613"/>
            <a:ext cx="836626" cy="80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ángulo 8"/>
          <p:cNvSpPr/>
          <p:nvPr/>
        </p:nvSpPr>
        <p:spPr>
          <a:xfrm>
            <a:off x="251520" y="2492896"/>
            <a:ext cx="1165319" cy="1656184"/>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es-ES" sz="1500" dirty="0"/>
              <a:t>Si queremos </a:t>
            </a:r>
            <a:r>
              <a:rPr lang="es-ES" sz="1500" dirty="0" smtClean="0"/>
              <a:t>agregar más de un honorario, </a:t>
            </a:r>
            <a:r>
              <a:rPr lang="es-ES" sz="1500" dirty="0"/>
              <a:t>repetimos el </a:t>
            </a:r>
            <a:r>
              <a:rPr lang="es-ES" sz="1500" dirty="0">
                <a:solidFill>
                  <a:schemeClr val="tx1"/>
                </a:solidFill>
                <a:effectLst>
                  <a:outerShdw blurRad="38100" dist="38100" dir="2700000" algn="tl">
                    <a:srgbClr val="000000">
                      <a:alpha val="43137"/>
                    </a:srgbClr>
                  </a:outerShdw>
                </a:effectLst>
              </a:rPr>
              <a:t>paso </a:t>
            </a:r>
            <a:r>
              <a:rPr lang="es-ES" sz="1500" dirty="0" smtClean="0">
                <a:solidFill>
                  <a:schemeClr val="tx1"/>
                </a:solidFill>
                <a:effectLst>
                  <a:outerShdw blurRad="38100" dist="38100" dir="2700000" algn="tl">
                    <a:srgbClr val="000000">
                      <a:alpha val="43137"/>
                    </a:srgbClr>
                  </a:outerShdw>
                </a:effectLst>
              </a:rPr>
              <a:t>Nº1 </a:t>
            </a:r>
            <a:r>
              <a:rPr lang="es-ES" sz="1500" dirty="0">
                <a:solidFill>
                  <a:schemeClr val="tx1"/>
                </a:solidFill>
                <a:effectLst>
                  <a:outerShdw blurRad="38100" dist="38100" dir="2700000" algn="tl">
                    <a:srgbClr val="000000">
                      <a:alpha val="43137"/>
                    </a:srgbClr>
                  </a:outerShdw>
                </a:effectLst>
              </a:rPr>
              <a:t>y </a:t>
            </a:r>
            <a:r>
              <a:rPr lang="es-ES" sz="1500" dirty="0" smtClean="0">
                <a:solidFill>
                  <a:schemeClr val="tx1"/>
                </a:solidFill>
                <a:effectLst>
                  <a:outerShdw blurRad="38100" dist="38100" dir="2700000" algn="tl">
                    <a:srgbClr val="000000">
                      <a:alpha val="43137"/>
                    </a:srgbClr>
                  </a:outerShdw>
                </a:effectLst>
              </a:rPr>
              <a:t>Nº2</a:t>
            </a:r>
            <a:endParaRPr lang="es-ES" sz="1500" dirty="0">
              <a:solidFill>
                <a:schemeClr val="tx1"/>
              </a:solidFill>
              <a:effectLst>
                <a:outerShdw blurRad="38100" dist="38100" dir="2700000" algn="tl">
                  <a:srgbClr val="000000">
                    <a:alpha val="43137"/>
                  </a:srgbClr>
                </a:outerShdw>
              </a:effectLst>
            </a:endParaRPr>
          </a:p>
        </p:txBody>
      </p:sp>
      <p:sp>
        <p:nvSpPr>
          <p:cNvPr id="6" name="Elipse 5"/>
          <p:cNvSpPr/>
          <p:nvPr/>
        </p:nvSpPr>
        <p:spPr>
          <a:xfrm>
            <a:off x="5158439" y="3969060"/>
            <a:ext cx="288032" cy="360040"/>
          </a:xfrm>
          <a:prstGeom prst="ellipse">
            <a:avLst/>
          </a:prstGeom>
          <a:solidFill>
            <a:srgbClr val="FFFF00"/>
          </a:solidFill>
          <a:ln>
            <a:solidFill>
              <a:schemeClr val="bg2"/>
            </a:solid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r>
              <a:rPr lang="es-ES_tradnl" dirty="0">
                <a:solidFill>
                  <a:schemeClr val="tx1"/>
                </a:solidFill>
              </a:rPr>
              <a:t>2</a:t>
            </a:r>
            <a:endParaRPr lang="es-ES" dirty="0">
              <a:solidFill>
                <a:schemeClr val="tx1"/>
              </a:solidFill>
            </a:endParaRPr>
          </a:p>
        </p:txBody>
      </p:sp>
    </p:spTree>
    <p:extLst>
      <p:ext uri="{BB962C8B-B14F-4D97-AF65-F5344CB8AC3E}">
        <p14:creationId xmlns:p14="http://schemas.microsoft.com/office/powerpoint/2010/main" val="41307243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27584" y="620688"/>
            <a:ext cx="7459653" cy="830997"/>
          </a:xfrm>
          <a:prstGeom prst="rect">
            <a:avLst/>
          </a:prstGeom>
          <a:ln w="38100">
            <a:noFill/>
          </a:ln>
        </p:spPr>
        <p:txBody>
          <a:bodyPr wrap="square">
            <a:spAutoFit/>
          </a:bodyPr>
          <a:lstStyle/>
          <a:p>
            <a:pPr algn="just"/>
            <a:r>
              <a:rPr lang="es-ES" sz="1600" b="1" dirty="0" smtClean="0"/>
              <a:t>PESTAÑA Nº 3: PRESUPUESTO.</a:t>
            </a:r>
          </a:p>
          <a:p>
            <a:pPr algn="just"/>
            <a:r>
              <a:rPr lang="es-CL" sz="1600" dirty="0"/>
              <a:t>En la tabla “Inversión”, que tiene un comportamiento semejante a la anterior, debemos hacer clic en el botón </a:t>
            </a:r>
            <a:r>
              <a:rPr lang="es-CL" sz="1600" dirty="0">
                <a:effectLst>
                  <a:outerShdw blurRad="38100" dist="38100" dir="2700000" algn="tl">
                    <a:srgbClr val="000000">
                      <a:alpha val="43137"/>
                    </a:srgbClr>
                  </a:outerShdw>
                </a:effectLst>
              </a:rPr>
              <a:t>“Agregar Costo de Equipamiento</a:t>
            </a:r>
            <a:r>
              <a:rPr lang="es-CL" sz="1600" dirty="0" smtClean="0">
                <a:effectLst>
                  <a:outerShdw blurRad="38100" dist="38100" dir="2700000" algn="tl">
                    <a:srgbClr val="000000">
                      <a:alpha val="43137"/>
                    </a:srgbClr>
                  </a:outerShdw>
                </a:effectLst>
              </a:rPr>
              <a:t>”</a:t>
            </a:r>
            <a:endParaRPr lang="es-ES" sz="1600" b="1" dirty="0" smtClean="0">
              <a:effectLst>
                <a:outerShdw blurRad="38100" dist="38100" dir="2700000" algn="tl">
                  <a:srgbClr val="000000">
                    <a:alpha val="43137"/>
                  </a:srgbClr>
                </a:outerShdw>
              </a:effectLst>
            </a:endParaRPr>
          </a:p>
        </p:txBody>
      </p:sp>
      <p:pic>
        <p:nvPicPr>
          <p:cNvPr id="12290" name="Picture 2" descr="FNDR - Presupuesto -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00808"/>
            <a:ext cx="7459653"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358582">
            <a:off x="2559562" y="1878049"/>
            <a:ext cx="836626" cy="80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0000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NDR - Presupuesto -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2385" y="1700807"/>
            <a:ext cx="6089794"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p:cNvSpPr/>
          <p:nvPr/>
        </p:nvSpPr>
        <p:spPr>
          <a:xfrm>
            <a:off x="755576" y="548680"/>
            <a:ext cx="7889994" cy="1077218"/>
          </a:xfrm>
          <a:prstGeom prst="rect">
            <a:avLst/>
          </a:prstGeom>
          <a:ln w="38100">
            <a:noFill/>
          </a:ln>
        </p:spPr>
        <p:txBody>
          <a:bodyPr wrap="square">
            <a:spAutoFit/>
          </a:bodyPr>
          <a:lstStyle/>
          <a:p>
            <a:pPr algn="just"/>
            <a:r>
              <a:rPr lang="es-ES" sz="1600" b="1" dirty="0" smtClean="0"/>
              <a:t>PESTAÑA Nº 3: PRESUPUESTO.</a:t>
            </a:r>
          </a:p>
          <a:p>
            <a:pPr algn="just"/>
            <a:r>
              <a:rPr lang="es-CL" sz="1600" dirty="0"/>
              <a:t>Ahora aparece el campo “Ítem”, donde se debe ingresa el nombre de lo invertido, luego la “Cantidad” de dicho ítem, para terminar ingresando el “Monto Total”. </a:t>
            </a:r>
            <a:endParaRPr lang="es-CL" sz="1600" dirty="0" smtClean="0"/>
          </a:p>
          <a:p>
            <a:pPr algn="just"/>
            <a:r>
              <a:rPr lang="es-CL" sz="1600" dirty="0"/>
              <a:t>Para finalizar, hacemos clic en el botón </a:t>
            </a:r>
            <a:r>
              <a:rPr lang="es-CL" sz="1600" dirty="0" smtClean="0"/>
              <a:t>Guardar.</a:t>
            </a:r>
            <a:endParaRPr lang="es-ES" sz="1600" b="1" dirty="0" smtClean="0"/>
          </a:p>
        </p:txBody>
      </p:sp>
      <p:sp>
        <p:nvSpPr>
          <p:cNvPr id="10" name="Elipse 9"/>
          <p:cNvSpPr/>
          <p:nvPr/>
        </p:nvSpPr>
        <p:spPr>
          <a:xfrm>
            <a:off x="2627784" y="2924944"/>
            <a:ext cx="216024" cy="3600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08385">
            <a:off x="4435630" y="3313792"/>
            <a:ext cx="836626" cy="80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ángulo 15"/>
          <p:cNvSpPr/>
          <p:nvPr/>
        </p:nvSpPr>
        <p:spPr>
          <a:xfrm>
            <a:off x="561015" y="2264728"/>
            <a:ext cx="1165319" cy="2520280"/>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es-CL" sz="1200" b="1" dirty="0"/>
              <a:t>Las siguientes tablas: “Gastos Operacionales”, “</a:t>
            </a:r>
            <a:r>
              <a:rPr lang="es-CL" sz="1200" b="1" u="sng" dirty="0"/>
              <a:t>Gastos Operaciones de Lanzamiento</a:t>
            </a:r>
            <a:r>
              <a:rPr lang="es-CL" sz="1200" b="1" dirty="0"/>
              <a:t> y </a:t>
            </a:r>
            <a:r>
              <a:rPr lang="es-CL" sz="1200" b="1" u="sng" dirty="0"/>
              <a:t>Finalización del Proyecto</a:t>
            </a:r>
            <a:r>
              <a:rPr lang="es-CL" sz="1200" b="1" dirty="0"/>
              <a:t>” y “</a:t>
            </a:r>
            <a:r>
              <a:rPr lang="es-CL" sz="1200" b="1" u="sng" dirty="0"/>
              <a:t>Difusión</a:t>
            </a:r>
            <a:r>
              <a:rPr lang="es-CL" sz="1200" b="1" dirty="0"/>
              <a:t>”; son completadas de la misma </a:t>
            </a:r>
            <a:r>
              <a:rPr lang="es-CL" sz="1200" b="1" dirty="0" smtClean="0"/>
              <a:t>forma.</a:t>
            </a:r>
            <a:endParaRPr lang="es-ES" sz="12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4554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55576" y="404664"/>
            <a:ext cx="7889994" cy="1323439"/>
          </a:xfrm>
          <a:prstGeom prst="rect">
            <a:avLst/>
          </a:prstGeom>
          <a:ln w="38100">
            <a:noFill/>
          </a:ln>
        </p:spPr>
        <p:txBody>
          <a:bodyPr wrap="square">
            <a:spAutoFit/>
          </a:bodyPr>
          <a:lstStyle/>
          <a:p>
            <a:pPr algn="just"/>
            <a:r>
              <a:rPr lang="es-ES" sz="1600" b="1" dirty="0" smtClean="0"/>
              <a:t>PESTAÑA Nº 3: PRESUPUESTO.</a:t>
            </a:r>
          </a:p>
          <a:p>
            <a:pPr algn="just"/>
            <a:r>
              <a:rPr lang="es-CL" sz="1600" dirty="0"/>
              <a:t>Para finalizar, se encuentra una tabla resumen de Costos, la cual no permite edición y es informativa respecto a los costos agregados al Proyecto. La tabla también nos indica si existe algún valor excedido de los porcentajes indicados, marcando una línea roja en el valor con problema. </a:t>
            </a:r>
            <a:endParaRPr lang="es-ES" sz="1600" b="1" dirty="0" smtClean="0"/>
          </a:p>
        </p:txBody>
      </p:sp>
      <p:pic>
        <p:nvPicPr>
          <p:cNvPr id="18435" name="Picture 3" descr="FNDR - Presupuesto - 7"/>
          <p:cNvPicPr>
            <a:picLocks noChangeAspect="1" noChangeArrowheads="1"/>
          </p:cNvPicPr>
          <p:nvPr/>
        </p:nvPicPr>
        <p:blipFill rotWithShape="1">
          <a:blip r:embed="rId2">
            <a:extLst>
              <a:ext uri="{28A0092B-C50C-407E-A947-70E740481C1C}">
                <a14:useLocalDpi xmlns:a14="http://schemas.microsoft.com/office/drawing/2010/main" val="0"/>
              </a:ext>
            </a:extLst>
          </a:blip>
          <a:srcRect l="870" r="-1"/>
          <a:stretch/>
        </p:blipFill>
        <p:spPr bwMode="auto">
          <a:xfrm>
            <a:off x="755576" y="1728104"/>
            <a:ext cx="7959804" cy="433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lipse 5"/>
          <p:cNvSpPr/>
          <p:nvPr/>
        </p:nvSpPr>
        <p:spPr>
          <a:xfrm>
            <a:off x="3056400" y="1988840"/>
            <a:ext cx="338336" cy="36004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Imagen 10"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029191">
            <a:off x="2484935" y="5472503"/>
            <a:ext cx="836626" cy="80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42052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55576" y="404664"/>
            <a:ext cx="7889994" cy="1323439"/>
          </a:xfrm>
          <a:prstGeom prst="rect">
            <a:avLst/>
          </a:prstGeom>
          <a:ln w="38100">
            <a:noFill/>
          </a:ln>
        </p:spPr>
        <p:txBody>
          <a:bodyPr wrap="square">
            <a:spAutoFit/>
          </a:bodyPr>
          <a:lstStyle/>
          <a:p>
            <a:pPr algn="just"/>
            <a:r>
              <a:rPr lang="es-ES" sz="1600" b="1" dirty="0" smtClean="0"/>
              <a:t>PESTAÑA Nº 4: DOCUMENTOS.</a:t>
            </a:r>
          </a:p>
          <a:p>
            <a:pPr algn="just"/>
            <a:r>
              <a:rPr lang="es-CL" sz="1600" dirty="0"/>
              <a:t>Aquí, según el tipo de Institución </a:t>
            </a:r>
            <a:r>
              <a:rPr lang="es-CL" sz="1600" dirty="0" smtClean="0"/>
              <a:t>seleccionada, </a:t>
            </a:r>
            <a:r>
              <a:rPr lang="es-CL" sz="1600" dirty="0"/>
              <a:t>se genera una lista de documentos a ingresar. (Si la Institución es Pública o Privada sin fines de Lucro). Hay que considerar el tipo de archivo permitido, éstos son: DOC, DOCX, PDF, JPG, PNG, RAR, ZIP; de un </a:t>
            </a:r>
            <a:r>
              <a:rPr lang="es-CL" sz="1600" u="sng" dirty="0"/>
              <a:t>tamaño máximo de 5 MB.</a:t>
            </a:r>
            <a:endParaRPr lang="es-ES" sz="1600" u="sng" dirty="0"/>
          </a:p>
          <a:p>
            <a:pPr algn="just"/>
            <a:endParaRPr lang="es-ES" sz="1600" b="1" dirty="0" smtClean="0"/>
          </a:p>
        </p:txBody>
      </p:sp>
      <p:pic>
        <p:nvPicPr>
          <p:cNvPr id="19458" name="Picture 2" descr="Nueva Postulación Cultura-documen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28103"/>
            <a:ext cx="7784612" cy="357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621465" flipV="1">
            <a:off x="4282260" y="2485836"/>
            <a:ext cx="836626" cy="84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68879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23528" y="161333"/>
            <a:ext cx="8239955" cy="1446550"/>
          </a:xfrm>
          <a:prstGeom prst="rect">
            <a:avLst/>
          </a:prstGeom>
          <a:ln w="38100">
            <a:noFill/>
          </a:ln>
        </p:spPr>
        <p:txBody>
          <a:bodyPr wrap="square">
            <a:spAutoFit/>
          </a:bodyPr>
          <a:lstStyle/>
          <a:p>
            <a:pPr algn="just"/>
            <a:r>
              <a:rPr lang="es-ES" sz="1600" b="1" dirty="0" smtClean="0"/>
              <a:t>PESTAÑA Nº 4: DOCUMENTOS.</a:t>
            </a:r>
          </a:p>
          <a:p>
            <a:pPr algn="just"/>
            <a:r>
              <a:rPr lang="es-CL" sz="1400" dirty="0"/>
              <a:t>Para agregar el documento solicitado, hacemos clic en el </a:t>
            </a:r>
            <a:r>
              <a:rPr lang="es-CL" sz="1400" dirty="0" smtClean="0"/>
              <a:t>botón</a:t>
            </a:r>
          </a:p>
          <a:p>
            <a:pPr algn="just"/>
            <a:endParaRPr lang="es-CL" sz="1400" dirty="0" smtClean="0"/>
          </a:p>
          <a:p>
            <a:pPr algn="just"/>
            <a:r>
              <a:rPr lang="es-CL" sz="1400" i="1" dirty="0" smtClean="0"/>
              <a:t>Va </a:t>
            </a:r>
            <a:r>
              <a:rPr lang="es-CL" sz="1400" i="1" dirty="0"/>
              <a:t>a aparecer una ventana </a:t>
            </a:r>
            <a:r>
              <a:rPr lang="es-CL" sz="1400" i="1" dirty="0" smtClean="0"/>
              <a:t>en </a:t>
            </a:r>
            <a:r>
              <a:rPr lang="es-CL" sz="1400" i="1" dirty="0"/>
              <a:t>que hacemos clic en el botón Examinar, para buscar el documento solicitado en el </a:t>
            </a:r>
            <a:r>
              <a:rPr lang="es-CL" sz="1400" i="1" dirty="0" smtClean="0"/>
              <a:t>equipo</a:t>
            </a:r>
            <a:r>
              <a:rPr lang="es-CL" sz="1400" i="1" dirty="0"/>
              <a:t>, hecho esto, hacemos clic en el botón Ingresar Archivo.</a:t>
            </a:r>
            <a:endParaRPr lang="es-ES" sz="1400" i="1" dirty="0"/>
          </a:p>
          <a:p>
            <a:pPr algn="just"/>
            <a:r>
              <a:rPr lang="es-CL" sz="1600" dirty="0" smtClean="0"/>
              <a:t>                          </a:t>
            </a:r>
          </a:p>
        </p:txBody>
      </p:sp>
      <p:sp>
        <p:nvSpPr>
          <p:cNvPr id="4" name="Rectángulo 3"/>
          <p:cNvSpPr/>
          <p:nvPr/>
        </p:nvSpPr>
        <p:spPr>
          <a:xfrm>
            <a:off x="5076056" y="404664"/>
            <a:ext cx="1418456" cy="298443"/>
          </a:xfrm>
          <a:prstGeom prst="rect">
            <a:avLst/>
          </a:prstGeom>
          <a:solidFill>
            <a:schemeClr val="bg2">
              <a:lumMod val="90000"/>
            </a:schemeClr>
          </a:solidFill>
          <a:ln>
            <a:solidFill>
              <a:schemeClr val="bg2">
                <a:lumMod val="9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400" dirty="0" smtClean="0"/>
              <a:t>Ingresar Archivo</a:t>
            </a:r>
            <a:endParaRPr lang="es-ES" sz="1400" dirty="0"/>
          </a:p>
        </p:txBody>
      </p:sp>
      <p:pic>
        <p:nvPicPr>
          <p:cNvPr id="20483" name="Picture 3" descr="Nueva Postulación Cultura-documentos-ingresarArchiv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00808"/>
            <a:ext cx="8239955"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535427">
            <a:off x="7050037" y="3719740"/>
            <a:ext cx="836626" cy="80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92646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Nueva Postulación Cultura-documentos-ingresarArchivo-blabla"/>
          <p:cNvPicPr>
            <a:picLocks noChangeAspect="1" noChangeArrowheads="1"/>
          </p:cNvPicPr>
          <p:nvPr/>
        </p:nvPicPr>
        <p:blipFill>
          <a:blip r:embed="rId2">
            <a:extLst>
              <a:ext uri="{28A0092B-C50C-407E-A947-70E740481C1C}">
                <a14:useLocalDpi xmlns:a14="http://schemas.microsoft.com/office/drawing/2010/main" val="0"/>
              </a:ext>
            </a:extLst>
          </a:blip>
          <a:srcRect t="7399"/>
          <a:stretch>
            <a:fillRect/>
          </a:stretch>
        </p:blipFill>
        <p:spPr bwMode="auto">
          <a:xfrm>
            <a:off x="323528" y="1700808"/>
            <a:ext cx="8239956"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323527" y="161333"/>
            <a:ext cx="8239956" cy="1077218"/>
          </a:xfrm>
          <a:prstGeom prst="rect">
            <a:avLst/>
          </a:prstGeom>
          <a:ln w="38100">
            <a:noFill/>
          </a:ln>
        </p:spPr>
        <p:txBody>
          <a:bodyPr wrap="square">
            <a:spAutoFit/>
          </a:bodyPr>
          <a:lstStyle/>
          <a:p>
            <a:pPr algn="just"/>
            <a:r>
              <a:rPr lang="es-ES" sz="1600" b="1" dirty="0" smtClean="0"/>
              <a:t>PESTAÑA Nº 4: DOCUMENTOS.</a:t>
            </a:r>
          </a:p>
          <a:p>
            <a:pPr algn="just"/>
            <a:r>
              <a:rPr lang="es-CL" sz="1600" dirty="0"/>
              <a:t>Cuando ya están los documentos ingresados, la columna Opciones presenta dos opciones, Descargar y </a:t>
            </a:r>
            <a:r>
              <a:rPr lang="es-CL" sz="1600" dirty="0" smtClean="0"/>
              <a:t>Eliminar. (</a:t>
            </a:r>
            <a:r>
              <a:rPr lang="es-CL" sz="1600" dirty="0"/>
              <a:t>En donde Descargar, permite descargar el documento para su revisión; y Eliminar permite borrar el documento </a:t>
            </a:r>
            <a:r>
              <a:rPr lang="es-CL" sz="1600" dirty="0" smtClean="0"/>
              <a:t>ingresado).                          </a:t>
            </a:r>
          </a:p>
        </p:txBody>
      </p:sp>
    </p:spTree>
    <p:extLst>
      <p:ext uri="{BB962C8B-B14F-4D97-AF65-F5344CB8AC3E}">
        <p14:creationId xmlns:p14="http://schemas.microsoft.com/office/powerpoint/2010/main" val="30571868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24030" y="674417"/>
            <a:ext cx="8239956" cy="584775"/>
          </a:xfrm>
          <a:prstGeom prst="rect">
            <a:avLst/>
          </a:prstGeom>
          <a:ln w="38100">
            <a:noFill/>
          </a:ln>
        </p:spPr>
        <p:txBody>
          <a:bodyPr wrap="square">
            <a:spAutoFit/>
          </a:bodyPr>
          <a:lstStyle/>
          <a:p>
            <a:pPr algn="just"/>
            <a:r>
              <a:rPr lang="es-ES" sz="1600" b="1" dirty="0" smtClean="0"/>
              <a:t>PESTAÑA Nº 5: COTIZACIONES.</a:t>
            </a:r>
          </a:p>
          <a:p>
            <a:pPr algn="just"/>
            <a:r>
              <a:rPr lang="es-CL" sz="1600" dirty="0"/>
              <a:t>Para acceder a esta pestaña, debemos hacer clic en el menú superior en la pestaña </a:t>
            </a:r>
            <a:r>
              <a:rPr lang="es-CL" sz="1600" dirty="0" smtClean="0"/>
              <a:t>Nº 5.</a:t>
            </a:r>
            <a:endParaRPr lang="es-ES" sz="1600" b="1" dirty="0" smtClean="0"/>
          </a:p>
        </p:txBody>
      </p:sp>
      <p:pic>
        <p:nvPicPr>
          <p:cNvPr id="22530" name="Picture 2" descr="FNDR - Cotizaciones"/>
          <p:cNvPicPr>
            <a:picLocks noChangeAspect="1" noChangeArrowheads="1"/>
          </p:cNvPicPr>
          <p:nvPr/>
        </p:nvPicPr>
        <p:blipFill>
          <a:blip r:embed="rId2">
            <a:extLst>
              <a:ext uri="{28A0092B-C50C-407E-A947-70E740481C1C}">
                <a14:useLocalDpi xmlns:a14="http://schemas.microsoft.com/office/drawing/2010/main" val="0"/>
              </a:ext>
            </a:extLst>
          </a:blip>
          <a:srcRect t="5653" b="83211"/>
          <a:stretch>
            <a:fillRect/>
          </a:stretch>
        </p:blipFill>
        <p:spPr bwMode="auto">
          <a:xfrm>
            <a:off x="899592" y="1737443"/>
            <a:ext cx="7488832"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891101">
            <a:off x="4773726" y="2876047"/>
            <a:ext cx="836626" cy="80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Elipse 5"/>
          <p:cNvSpPr/>
          <p:nvPr/>
        </p:nvSpPr>
        <p:spPr>
          <a:xfrm>
            <a:off x="3563888" y="4509120"/>
            <a:ext cx="240915" cy="35877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a:solidFill>
                  <a:schemeClr val="tx1"/>
                </a:solidFill>
              </a:rPr>
              <a:t>1</a:t>
            </a:r>
            <a:endParaRPr lang="es-ES" dirty="0">
              <a:solidFill>
                <a:schemeClr val="tx1"/>
              </a:solidFill>
            </a:endParaRPr>
          </a:p>
        </p:txBody>
      </p:sp>
      <p:sp>
        <p:nvSpPr>
          <p:cNvPr id="5" name="CuadroTexto 4"/>
          <p:cNvSpPr txBox="1"/>
          <p:nvPr/>
        </p:nvSpPr>
        <p:spPr>
          <a:xfrm rot="20575026">
            <a:off x="780695" y="2413436"/>
            <a:ext cx="7848872" cy="369332"/>
          </a:xfrm>
          <a:prstGeom prst="rect">
            <a:avLst/>
          </a:prstGeom>
          <a:noFill/>
        </p:spPr>
        <p:txBody>
          <a:bodyPr wrap="square" rtlCol="0">
            <a:spAutoFit/>
          </a:bodyPr>
          <a:lstStyle/>
          <a:p>
            <a:r>
              <a:rPr lang="es-ES_tradnl" dirty="0" smtClean="0">
                <a:solidFill>
                  <a:srgbClr val="FF0000"/>
                </a:solidFill>
              </a:rPr>
              <a:t>Sólo para las Instituciones sin fines de lucro que contemplen gastos de inversión.</a:t>
            </a:r>
            <a:endParaRPr lang="es-CL" dirty="0">
              <a:solidFill>
                <a:srgbClr val="FF0000"/>
              </a:solidFill>
            </a:endParaRPr>
          </a:p>
        </p:txBody>
      </p:sp>
      <p:sp>
        <p:nvSpPr>
          <p:cNvPr id="2" name="Elipse 1"/>
          <p:cNvSpPr/>
          <p:nvPr/>
        </p:nvSpPr>
        <p:spPr>
          <a:xfrm>
            <a:off x="5771245" y="3502270"/>
            <a:ext cx="240915" cy="35877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5153077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57946" y="1052736"/>
            <a:ext cx="7634809" cy="5328592"/>
          </a:xfrm>
        </p:spPr>
        <p:txBody>
          <a:bodyPr>
            <a:normAutofit/>
          </a:bodyPr>
          <a:lstStyle/>
          <a:p>
            <a:pPr marL="0" lvl="0" indent="0" algn="just">
              <a:lnSpc>
                <a:spcPts val="2160"/>
              </a:lnSpc>
              <a:buNone/>
            </a:pPr>
            <a:endParaRPr lang="es-CL" b="1" dirty="0"/>
          </a:p>
          <a:p>
            <a:pPr algn="just"/>
            <a:endParaRPr lang="es-ES" dirty="0"/>
          </a:p>
          <a:p>
            <a:pPr marL="0" algn="just">
              <a:lnSpc>
                <a:spcPts val="2160"/>
              </a:lnSpc>
            </a:pPr>
            <a:endParaRPr lang="es-ES" dirty="0"/>
          </a:p>
        </p:txBody>
      </p:sp>
      <p:sp>
        <p:nvSpPr>
          <p:cNvPr id="6" name="Título 4"/>
          <p:cNvSpPr>
            <a:spLocks noGrp="1"/>
          </p:cNvSpPr>
          <p:nvPr>
            <p:ph type="title"/>
          </p:nvPr>
        </p:nvSpPr>
        <p:spPr>
          <a:xfrm>
            <a:off x="755575" y="669670"/>
            <a:ext cx="7737179" cy="766132"/>
          </a:xfrm>
        </p:spPr>
        <p:txBody>
          <a:bodyPr>
            <a:normAutofit/>
          </a:bodyPr>
          <a:lstStyle/>
          <a:p>
            <a:pPr>
              <a:lnSpc>
                <a:spcPct val="90000"/>
              </a:lnSpc>
              <a:spcBef>
                <a:spcPts val="1200"/>
              </a:spcBef>
              <a:spcAft>
                <a:spcPts val="200"/>
              </a:spcAft>
              <a:buClr>
                <a:schemeClr val="accent1"/>
              </a:buClr>
              <a:buSzPct val="100000"/>
            </a:pPr>
            <a:r>
              <a:rPr lang="es-ES_tradnl" sz="2400" b="1" dirty="0">
                <a:solidFill>
                  <a:schemeClr val="tx1"/>
                </a:solidFill>
                <a:latin typeface="Verdana" panose="020B0604030504040204" pitchFamily="34" charset="0"/>
                <a:ea typeface="Verdana" panose="020B0604030504040204" pitchFamily="34" charset="0"/>
                <a:cs typeface="Verdana" panose="020B0604030504040204" pitchFamily="34" charset="0"/>
              </a:rPr>
              <a:t>¿Cuales son topes de Financiamiento por categoría de gastos?</a:t>
            </a:r>
            <a:endParaRPr lang="es-ES" sz="24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940170047"/>
              </p:ext>
            </p:extLst>
          </p:nvPr>
        </p:nvGraphicFramePr>
        <p:xfrm>
          <a:off x="774733" y="2132856"/>
          <a:ext cx="7593163" cy="2764903"/>
        </p:xfrm>
        <a:graphic>
          <a:graphicData uri="http://schemas.openxmlformats.org/drawingml/2006/table">
            <a:tbl>
              <a:tblPr firstRow="1" bandRow="1">
                <a:tableStyleId>{5C22544A-7EE6-4342-B048-85BDC9FD1C3A}</a:tableStyleId>
              </a:tblPr>
              <a:tblGrid>
                <a:gridCol w="3744417"/>
                <a:gridCol w="3848746"/>
              </a:tblGrid>
              <a:tr h="387925">
                <a:tc>
                  <a:txBody>
                    <a:bodyPr/>
                    <a:lstStyle/>
                    <a:p>
                      <a:pPr algn="ctr">
                        <a:lnSpc>
                          <a:spcPct val="107000"/>
                        </a:lnSpc>
                        <a:spcAft>
                          <a:spcPts val="0"/>
                        </a:spcAft>
                      </a:pPr>
                      <a:r>
                        <a:rPr lang="es-CL" sz="1600" dirty="0">
                          <a:effectLst/>
                        </a:rPr>
                        <a:t>CATEGORIA</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tc>
                <a:tc>
                  <a:txBody>
                    <a:bodyPr/>
                    <a:lstStyle/>
                    <a:p>
                      <a:pPr algn="ctr">
                        <a:lnSpc>
                          <a:spcPct val="107000"/>
                        </a:lnSpc>
                        <a:spcAft>
                          <a:spcPts val="0"/>
                        </a:spcAft>
                      </a:pPr>
                      <a:r>
                        <a:rPr lang="es-CL" sz="1600" dirty="0">
                          <a:effectLst/>
                        </a:rPr>
                        <a:t>% TOPE DE FINANCIAMIENTO</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tc>
              </a:tr>
              <a:tr h="478264">
                <a:tc>
                  <a:txBody>
                    <a:bodyPr/>
                    <a:lstStyle/>
                    <a:p>
                      <a:pPr algn="ctr">
                        <a:lnSpc>
                          <a:spcPct val="107000"/>
                        </a:lnSpc>
                        <a:spcAft>
                          <a:spcPts val="0"/>
                        </a:spcAft>
                      </a:pPr>
                      <a:r>
                        <a:rPr lang="es-CL" sz="1600" b="0" dirty="0" smtClean="0">
                          <a:effectLst/>
                        </a:rPr>
                        <a:t>GASTOS</a:t>
                      </a:r>
                      <a:r>
                        <a:rPr lang="es-CL" sz="1600" b="0" baseline="0" dirty="0" smtClean="0">
                          <a:effectLst/>
                        </a:rPr>
                        <a:t> EN PERSONAL </a:t>
                      </a:r>
                      <a:endParaRPr lang="es-CL"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tc>
                <a:tc>
                  <a:txBody>
                    <a:bodyPr/>
                    <a:lstStyle/>
                    <a:p>
                      <a:pPr algn="ctr">
                        <a:lnSpc>
                          <a:spcPct val="107000"/>
                        </a:lnSpc>
                        <a:spcAft>
                          <a:spcPts val="0"/>
                        </a:spcAft>
                      </a:pPr>
                      <a:r>
                        <a:rPr lang="es-CL" sz="2000" b="0" dirty="0" smtClean="0">
                          <a:effectLst/>
                          <a:latin typeface="Calibri" panose="020F0502020204030204" pitchFamily="34" charset="0"/>
                          <a:ea typeface="Calibri" panose="020F0502020204030204" pitchFamily="34" charset="0"/>
                          <a:cs typeface="Times New Roman" panose="02020603050405020304" pitchFamily="18" charset="0"/>
                        </a:rPr>
                        <a:t>Hasta</a:t>
                      </a:r>
                      <a:r>
                        <a:rPr lang="es-CL" sz="2000" b="0" baseline="0" dirty="0" smtClean="0">
                          <a:effectLst/>
                          <a:latin typeface="Calibri" panose="020F0502020204030204" pitchFamily="34" charset="0"/>
                          <a:ea typeface="Calibri" panose="020F0502020204030204" pitchFamily="34" charset="0"/>
                          <a:cs typeface="Times New Roman" panose="02020603050405020304" pitchFamily="18" charset="0"/>
                        </a:rPr>
                        <a:t> 40%</a:t>
                      </a:r>
                      <a:endParaRPr lang="es-CL"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tc>
              </a:tr>
              <a:tr h="478264">
                <a:tc>
                  <a:txBody>
                    <a:bodyPr/>
                    <a:lstStyle/>
                    <a:p>
                      <a:pPr algn="ctr">
                        <a:lnSpc>
                          <a:spcPct val="107000"/>
                        </a:lnSpc>
                        <a:spcAft>
                          <a:spcPts val="0"/>
                        </a:spcAft>
                      </a:pPr>
                      <a:r>
                        <a:rPr lang="es-CL" sz="1600" b="0" dirty="0">
                          <a:effectLst/>
                        </a:rPr>
                        <a:t>GASTOS DE OPERACIÓN</a:t>
                      </a:r>
                      <a:endParaRPr lang="es-CL"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tc>
                <a:tc>
                  <a:txBody>
                    <a:bodyPr/>
                    <a:lstStyle/>
                    <a:p>
                      <a:pPr algn="ctr">
                        <a:lnSpc>
                          <a:spcPct val="107000"/>
                        </a:lnSpc>
                        <a:spcAft>
                          <a:spcPts val="0"/>
                        </a:spcAft>
                      </a:pPr>
                      <a:r>
                        <a:rPr lang="es-CL" sz="2000" b="0" dirty="0" smtClean="0">
                          <a:effectLst/>
                          <a:latin typeface="Calibri" panose="020F0502020204030204" pitchFamily="34" charset="0"/>
                          <a:ea typeface="Calibri" panose="020F0502020204030204" pitchFamily="34" charset="0"/>
                          <a:cs typeface="Times New Roman" panose="02020603050405020304" pitchFamily="18" charset="0"/>
                        </a:rPr>
                        <a:t>Hasta 70%</a:t>
                      </a:r>
                      <a:endParaRPr lang="es-CL"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tc>
              </a:tr>
              <a:tr h="637685">
                <a:tc>
                  <a:txBody>
                    <a:bodyPr/>
                    <a:lstStyle/>
                    <a:p>
                      <a:pPr algn="ctr">
                        <a:lnSpc>
                          <a:spcPct val="107000"/>
                        </a:lnSpc>
                        <a:spcAft>
                          <a:spcPts val="0"/>
                        </a:spcAft>
                      </a:pPr>
                      <a:r>
                        <a:rPr lang="es-CL" sz="1600" b="0" dirty="0" smtClean="0">
                          <a:effectLst/>
                        </a:rPr>
                        <a:t>GASTOS</a:t>
                      </a:r>
                      <a:r>
                        <a:rPr lang="es-CL" sz="1600" b="0" baseline="0" dirty="0" smtClean="0">
                          <a:effectLst/>
                        </a:rPr>
                        <a:t> DE INVERSIÓN</a:t>
                      </a:r>
                      <a:endParaRPr lang="es-CL"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tc>
                <a:tc>
                  <a:txBody>
                    <a:bodyPr/>
                    <a:lstStyle/>
                    <a:p>
                      <a:pPr algn="ctr">
                        <a:lnSpc>
                          <a:spcPct val="107000"/>
                        </a:lnSpc>
                        <a:spcAft>
                          <a:spcPts val="0"/>
                        </a:spcAft>
                      </a:pPr>
                      <a:r>
                        <a:rPr lang="es-CL" sz="2000" b="0" dirty="0" smtClean="0">
                          <a:effectLst/>
                          <a:latin typeface="Calibri" panose="020F0502020204030204" pitchFamily="34" charset="0"/>
                          <a:ea typeface="Calibri" panose="020F0502020204030204" pitchFamily="34" charset="0"/>
                          <a:cs typeface="Times New Roman" panose="02020603050405020304" pitchFamily="18" charset="0"/>
                        </a:rPr>
                        <a:t>Hasta 40%</a:t>
                      </a:r>
                      <a:endParaRPr lang="es-CL"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tc>
              </a:tr>
              <a:tr h="726311">
                <a:tc>
                  <a:txBody>
                    <a:bodyPr/>
                    <a:lstStyle/>
                    <a:p>
                      <a:pPr algn="ctr">
                        <a:lnSpc>
                          <a:spcPct val="107000"/>
                        </a:lnSpc>
                        <a:spcAft>
                          <a:spcPts val="0"/>
                        </a:spcAft>
                      </a:pPr>
                      <a:endParaRPr lang="es-CL" sz="1600" b="0" dirty="0" smtClean="0">
                        <a:effectLst/>
                      </a:endParaRPr>
                    </a:p>
                    <a:p>
                      <a:pPr algn="ctr">
                        <a:lnSpc>
                          <a:spcPct val="107000"/>
                        </a:lnSpc>
                        <a:spcAft>
                          <a:spcPts val="0"/>
                        </a:spcAft>
                      </a:pPr>
                      <a:r>
                        <a:rPr lang="es-CL" sz="1600" b="0" dirty="0" smtClean="0">
                          <a:effectLst/>
                        </a:rPr>
                        <a:t>GASTOS </a:t>
                      </a:r>
                      <a:r>
                        <a:rPr lang="es-CL" sz="1600" b="0" dirty="0">
                          <a:effectLst/>
                        </a:rPr>
                        <a:t>DE </a:t>
                      </a:r>
                      <a:r>
                        <a:rPr lang="es-CL" sz="1600" b="0" dirty="0" smtClean="0">
                          <a:effectLst/>
                        </a:rPr>
                        <a:t>DIFUSIÓN</a:t>
                      </a:r>
                      <a:r>
                        <a:rPr lang="es-CL" sz="1600" b="0" baseline="0" dirty="0" smtClean="0">
                          <a:effectLst/>
                        </a:rPr>
                        <a:t> </a:t>
                      </a:r>
                      <a:endParaRPr lang="es-CL" sz="1600" b="0" dirty="0">
                        <a:effectLst/>
                      </a:endParaRPr>
                    </a:p>
                    <a:p>
                      <a:pPr algn="ctr">
                        <a:lnSpc>
                          <a:spcPct val="107000"/>
                        </a:lnSpc>
                        <a:spcAft>
                          <a:spcPts val="0"/>
                        </a:spcAft>
                      </a:pPr>
                      <a:r>
                        <a:rPr lang="es-CL" sz="1600" b="0" dirty="0">
                          <a:effectLst/>
                        </a:rPr>
                        <a:t> </a:t>
                      </a:r>
                      <a:endParaRPr lang="es-CL"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tc>
                <a:tc>
                  <a:txBody>
                    <a:bodyPr/>
                    <a:lstStyle/>
                    <a:p>
                      <a:pPr algn="ctr">
                        <a:lnSpc>
                          <a:spcPct val="107000"/>
                        </a:lnSpc>
                        <a:spcAft>
                          <a:spcPts val="0"/>
                        </a:spcAft>
                      </a:pPr>
                      <a:r>
                        <a:rPr lang="es-CL" sz="2000" b="0" dirty="0" smtClean="0">
                          <a:effectLst/>
                          <a:latin typeface="Calibri" panose="020F0502020204030204" pitchFamily="34" charset="0"/>
                          <a:ea typeface="Calibri" panose="020F0502020204030204" pitchFamily="34" charset="0"/>
                          <a:cs typeface="Times New Roman" panose="02020603050405020304" pitchFamily="18" charset="0"/>
                        </a:rPr>
                        <a:t>Min.</a:t>
                      </a:r>
                      <a:r>
                        <a:rPr lang="es-CL" sz="2000" b="0" baseline="0" dirty="0" smtClean="0">
                          <a:effectLst/>
                          <a:latin typeface="Calibri" panose="020F0502020204030204" pitchFamily="34" charset="0"/>
                          <a:ea typeface="Calibri" panose="020F0502020204030204" pitchFamily="34" charset="0"/>
                          <a:cs typeface="Times New Roman" panose="02020603050405020304" pitchFamily="18" charset="0"/>
                        </a:rPr>
                        <a:t> 1% Máx. 3%</a:t>
                      </a:r>
                      <a:endParaRPr lang="es-CL"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18161" marR="18161" marT="0" marB="0" anchor="ctr"/>
                </a:tc>
              </a:tr>
            </a:tbl>
          </a:graphicData>
        </a:graphic>
      </p:graphicFrame>
      <p:pic>
        <p:nvPicPr>
          <p:cNvPr id="7" name="Imagen 6"/>
          <p:cNvPicPr/>
          <p:nvPr/>
        </p:nvPicPr>
        <p:blipFill>
          <a:blip r:embed="rId2">
            <a:extLst>
              <a:ext uri="{28A0092B-C50C-407E-A947-70E740481C1C}">
                <a14:useLocalDpi xmlns:a14="http://schemas.microsoft.com/office/drawing/2010/main" val="0"/>
              </a:ext>
            </a:extLst>
          </a:blip>
          <a:stretch>
            <a:fillRect/>
          </a:stretch>
        </p:blipFill>
        <p:spPr>
          <a:xfrm>
            <a:off x="6633941" y="5013176"/>
            <a:ext cx="1754483" cy="1268760"/>
          </a:xfrm>
          <a:prstGeom prst="rect">
            <a:avLst/>
          </a:prstGeom>
        </p:spPr>
      </p:pic>
      <p:sp>
        <p:nvSpPr>
          <p:cNvPr id="2" name="CuadroTexto 1"/>
          <p:cNvSpPr txBox="1"/>
          <p:nvPr/>
        </p:nvSpPr>
        <p:spPr>
          <a:xfrm>
            <a:off x="547876" y="5142559"/>
            <a:ext cx="7848872" cy="923330"/>
          </a:xfrm>
          <a:prstGeom prst="rect">
            <a:avLst/>
          </a:prstGeom>
          <a:noFill/>
        </p:spPr>
        <p:txBody>
          <a:bodyPr wrap="square" rtlCol="0">
            <a:spAutoFit/>
          </a:bodyPr>
          <a:lstStyle/>
          <a:p>
            <a:r>
              <a:rPr lang="es-ES" dirty="0"/>
              <a:t>El representante legal y los integrantes de la directiva podrán percibir fondos bajo el ítem de Gastos de Personal (sólo para Instituciones Privadas sin Fines de Lucro) hasta un 20% </a:t>
            </a:r>
            <a:r>
              <a:rPr lang="es-ES" dirty="0" smtClean="0"/>
              <a:t>del </a:t>
            </a:r>
            <a:r>
              <a:rPr lang="es-ES" dirty="0"/>
              <a:t>porcentaje tope de financiamiento (40%).</a:t>
            </a:r>
            <a:endParaRPr lang="es-CL" dirty="0"/>
          </a:p>
        </p:txBody>
      </p:sp>
      <p:sp>
        <p:nvSpPr>
          <p:cNvPr id="8" name="Flecha izquierda y arriba 7"/>
          <p:cNvSpPr/>
          <p:nvPr/>
        </p:nvSpPr>
        <p:spPr>
          <a:xfrm rot="10800000">
            <a:off x="971600" y="2708920"/>
            <a:ext cx="360040" cy="2160240"/>
          </a:xfrm>
          <a:prstGeom prst="leftUpArrow">
            <a:avLst>
              <a:gd name="adj1" fmla="val 25000"/>
              <a:gd name="adj2" fmla="val 3072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41116729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NDR - Cotizaciones -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700808"/>
            <a:ext cx="6660203"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395536" y="127653"/>
            <a:ext cx="8239956" cy="1031051"/>
          </a:xfrm>
          <a:prstGeom prst="rect">
            <a:avLst/>
          </a:prstGeom>
          <a:ln w="38100">
            <a:noFill/>
          </a:ln>
        </p:spPr>
        <p:txBody>
          <a:bodyPr wrap="square">
            <a:spAutoFit/>
          </a:bodyPr>
          <a:lstStyle/>
          <a:p>
            <a:pPr algn="just"/>
            <a:r>
              <a:rPr lang="es-ES" sz="1600" b="1" dirty="0" smtClean="0"/>
              <a:t>PESTAÑA Nº 5: COTIZACIONES.</a:t>
            </a:r>
          </a:p>
          <a:p>
            <a:pPr algn="just"/>
            <a:r>
              <a:rPr lang="es-CL" sz="1500" dirty="0"/>
              <a:t>Para agregar una Cotización, hacemos clic en el botón “Agregar Cotización” como se muestra en </a:t>
            </a:r>
            <a:r>
              <a:rPr lang="es-CL" sz="1500" dirty="0" smtClean="0"/>
              <a:t>el paso 21. </a:t>
            </a:r>
            <a:r>
              <a:rPr lang="es-CL" sz="1500" dirty="0"/>
              <a:t>Se desplegará una ventana </a:t>
            </a:r>
            <a:r>
              <a:rPr lang="es-CL" sz="1500" dirty="0" err="1"/>
              <a:t>PopUp</a:t>
            </a:r>
            <a:r>
              <a:rPr lang="es-CL" sz="1500" dirty="0"/>
              <a:t> donde debemos ingresar una “Descripción”, luego hacemos clic en “Examinar” para buscar el documento en el equipo y finalmente seleccionamos el archivo a </a:t>
            </a:r>
            <a:r>
              <a:rPr lang="es-CL" sz="1500" dirty="0" smtClean="0"/>
              <a:t>adjuntar</a:t>
            </a:r>
            <a:r>
              <a:rPr lang="es-CL" sz="1500" dirty="0"/>
              <a:t>.</a:t>
            </a:r>
            <a:endParaRPr lang="es-ES" sz="1500" b="1" dirty="0" smtClean="0"/>
          </a:p>
        </p:txBody>
      </p:sp>
      <p:pic>
        <p:nvPicPr>
          <p:cNvPr id="8" name="Imagen 7"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5486596" y="3842474"/>
            <a:ext cx="836626" cy="80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ángulo 8"/>
          <p:cNvSpPr/>
          <p:nvPr/>
        </p:nvSpPr>
        <p:spPr>
          <a:xfrm>
            <a:off x="395536" y="2264728"/>
            <a:ext cx="1165319" cy="2384969"/>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es-CL" sz="1200" b="1" dirty="0"/>
              <a:t>Finalizamos haciendo clic en Ingresar Archivo. Si queremos agregar más cotizaciones, debemos repetir el </a:t>
            </a:r>
            <a:r>
              <a:rPr lang="es-CL" sz="1200" b="1" dirty="0" smtClean="0"/>
              <a:t>paso Nº </a:t>
            </a:r>
            <a:r>
              <a:rPr lang="es-CL" sz="1200" b="1" dirty="0"/>
              <a:t>1</a:t>
            </a:r>
            <a:r>
              <a:rPr lang="es-CL" sz="1200" b="1" dirty="0" smtClean="0"/>
              <a:t> y Nº2, </a:t>
            </a:r>
            <a:r>
              <a:rPr lang="es-CL" sz="1200" b="1" dirty="0"/>
              <a:t>sino, hacemos clic en Cerrar</a:t>
            </a:r>
            <a:r>
              <a:rPr lang="es-CL" sz="1200" dirty="0"/>
              <a:t>.</a:t>
            </a:r>
            <a:endParaRPr lang="es-ES" sz="1200" dirty="0"/>
          </a:p>
          <a:p>
            <a:pPr algn="just"/>
            <a:endParaRPr lang="es-ES" sz="1200" b="1" dirty="0">
              <a:solidFill>
                <a:schemeClr val="tx1"/>
              </a:solidFill>
              <a:effectLst>
                <a:outerShdw blurRad="38100" dist="38100" dir="2700000" algn="tl">
                  <a:srgbClr val="000000">
                    <a:alpha val="43137"/>
                  </a:srgbClr>
                </a:outerShdw>
              </a:effectLst>
            </a:endParaRPr>
          </a:p>
        </p:txBody>
      </p:sp>
      <p:sp>
        <p:nvSpPr>
          <p:cNvPr id="2" name="Elipse 1"/>
          <p:cNvSpPr/>
          <p:nvPr/>
        </p:nvSpPr>
        <p:spPr>
          <a:xfrm>
            <a:off x="6228184" y="3068960"/>
            <a:ext cx="288032" cy="2880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Elipse 2"/>
          <p:cNvSpPr/>
          <p:nvPr/>
        </p:nvSpPr>
        <p:spPr>
          <a:xfrm>
            <a:off x="5148064" y="4365105"/>
            <a:ext cx="216024" cy="288032"/>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solidFill>
                  <a:schemeClr val="tx1"/>
                </a:solidFill>
              </a:rPr>
              <a:t>2</a:t>
            </a:r>
            <a:endParaRPr lang="es-ES" dirty="0">
              <a:solidFill>
                <a:schemeClr val="tx1"/>
              </a:solidFill>
            </a:endParaRPr>
          </a:p>
        </p:txBody>
      </p:sp>
    </p:spTree>
    <p:extLst>
      <p:ext uri="{BB962C8B-B14F-4D97-AF65-F5344CB8AC3E}">
        <p14:creationId xmlns:p14="http://schemas.microsoft.com/office/powerpoint/2010/main" val="14102309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52022" y="188640"/>
            <a:ext cx="8239956" cy="1354217"/>
          </a:xfrm>
          <a:prstGeom prst="rect">
            <a:avLst/>
          </a:prstGeom>
          <a:ln w="38100">
            <a:noFill/>
          </a:ln>
        </p:spPr>
        <p:txBody>
          <a:bodyPr wrap="square">
            <a:spAutoFit/>
          </a:bodyPr>
          <a:lstStyle/>
          <a:p>
            <a:pPr algn="just"/>
            <a:r>
              <a:rPr lang="es-ES" sz="1600" b="1" dirty="0" smtClean="0"/>
              <a:t>PESTAÑA Nº 5: COTIZACIONES.</a:t>
            </a:r>
          </a:p>
          <a:p>
            <a:pPr algn="just"/>
            <a:r>
              <a:rPr lang="es-CL" sz="1600" dirty="0"/>
              <a:t>Luego de adjuntar los archivos, se muestra una tabla con las cotizaciones agregadas, y una columna Opciones, donde encontramos los botones </a:t>
            </a:r>
            <a:r>
              <a:rPr lang="es-CL" sz="1600" b="1" dirty="0" smtClean="0"/>
              <a:t>DESCARGAR,</a:t>
            </a:r>
            <a:r>
              <a:rPr lang="es-CL" sz="1600" dirty="0" smtClean="0"/>
              <a:t> </a:t>
            </a:r>
            <a:r>
              <a:rPr lang="es-CL" sz="1600" dirty="0"/>
              <a:t>que permiten descargar el archivo guardado, y el botón </a:t>
            </a:r>
            <a:r>
              <a:rPr lang="es-CL" sz="1600" b="1" dirty="0" smtClean="0"/>
              <a:t>ELIMINAR</a:t>
            </a:r>
            <a:r>
              <a:rPr lang="es-CL" sz="1600" dirty="0" smtClean="0"/>
              <a:t>, </a:t>
            </a:r>
            <a:r>
              <a:rPr lang="es-CL" sz="1600" dirty="0"/>
              <a:t>si queremos reemplazar por otro archivo.</a:t>
            </a:r>
            <a:endParaRPr lang="es-ES" sz="1600" dirty="0"/>
          </a:p>
          <a:p>
            <a:pPr algn="just"/>
            <a:endParaRPr lang="es-ES" sz="1600" b="1" dirty="0" smtClean="0"/>
          </a:p>
        </p:txBody>
      </p:sp>
      <p:pic>
        <p:nvPicPr>
          <p:cNvPr id="24578" name="Picture 2" descr="FNDR - Cotizaciones - 2"/>
          <p:cNvPicPr>
            <a:picLocks noChangeAspect="1" noChangeArrowheads="1"/>
          </p:cNvPicPr>
          <p:nvPr/>
        </p:nvPicPr>
        <p:blipFill rotWithShape="1">
          <a:blip r:embed="rId2">
            <a:extLst>
              <a:ext uri="{28A0092B-C50C-407E-A947-70E740481C1C}">
                <a14:useLocalDpi xmlns:a14="http://schemas.microsoft.com/office/drawing/2010/main" val="0"/>
              </a:ext>
            </a:extLst>
          </a:blip>
          <a:srcRect b="14035"/>
          <a:stretch/>
        </p:blipFill>
        <p:spPr bwMode="auto">
          <a:xfrm>
            <a:off x="452022" y="1700808"/>
            <a:ext cx="8239956" cy="410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941322">
            <a:off x="6604641" y="4821784"/>
            <a:ext cx="836626" cy="80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17501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52022" y="188640"/>
            <a:ext cx="8239956" cy="861774"/>
          </a:xfrm>
          <a:prstGeom prst="rect">
            <a:avLst/>
          </a:prstGeom>
          <a:ln w="38100">
            <a:noFill/>
          </a:ln>
        </p:spPr>
        <p:txBody>
          <a:bodyPr wrap="square">
            <a:spAutoFit/>
          </a:bodyPr>
          <a:lstStyle/>
          <a:p>
            <a:pPr algn="just"/>
            <a:r>
              <a:rPr lang="es-ES" sz="1600" b="1" dirty="0" smtClean="0"/>
              <a:t>PESTAÑA Nº 6: DOCUMENTOS.</a:t>
            </a:r>
          </a:p>
          <a:p>
            <a:pPr algn="just"/>
            <a:r>
              <a:rPr lang="es-CL" sz="1600" dirty="0"/>
              <a:t>Para acceder a esta pestaña, hacemos clic en la pestaña N° 6 del menú </a:t>
            </a:r>
            <a:r>
              <a:rPr lang="es-CL" sz="1600" dirty="0" smtClean="0"/>
              <a:t>superior.</a:t>
            </a:r>
          </a:p>
          <a:p>
            <a:pPr algn="just"/>
            <a:r>
              <a:rPr lang="es-CL" sz="1600" dirty="0"/>
              <a:t>Para agregar Otros Antecedentes, hacemos clic en el botón </a:t>
            </a:r>
            <a:r>
              <a:rPr lang="es-CL" sz="1600" dirty="0">
                <a:effectLst>
                  <a:outerShdw blurRad="38100" dist="38100" dir="2700000" algn="tl">
                    <a:srgbClr val="000000">
                      <a:alpha val="43137"/>
                    </a:srgbClr>
                  </a:outerShdw>
                </a:effectLst>
              </a:rPr>
              <a:t>“Agregar Antecedente</a:t>
            </a:r>
            <a:r>
              <a:rPr lang="es-CL" sz="1600" dirty="0" smtClean="0">
                <a:effectLst>
                  <a:outerShdw blurRad="38100" dist="38100" dir="2700000" algn="tl">
                    <a:srgbClr val="000000">
                      <a:alpha val="43137"/>
                    </a:srgbClr>
                  </a:outerShdw>
                </a:effectLst>
              </a:rPr>
              <a:t>”.</a:t>
            </a:r>
            <a:endParaRPr lang="es-ES" sz="1600" b="1" dirty="0" smtClean="0">
              <a:effectLst>
                <a:outerShdw blurRad="38100" dist="38100" dir="2700000" algn="tl">
                  <a:srgbClr val="000000">
                    <a:alpha val="43137"/>
                  </a:srgbClr>
                </a:outerShdw>
              </a:effectLst>
            </a:endParaRPr>
          </a:p>
        </p:txBody>
      </p:sp>
      <p:pic>
        <p:nvPicPr>
          <p:cNvPr id="25602" name="Picture 2" descr="FNDR - Otros antecedentes"/>
          <p:cNvPicPr>
            <a:picLocks noChangeAspect="1" noChangeArrowheads="1"/>
          </p:cNvPicPr>
          <p:nvPr/>
        </p:nvPicPr>
        <p:blipFill>
          <a:blip r:embed="rId2">
            <a:extLst>
              <a:ext uri="{28A0092B-C50C-407E-A947-70E740481C1C}">
                <a14:useLocalDpi xmlns:a14="http://schemas.microsoft.com/office/drawing/2010/main" val="0"/>
              </a:ext>
            </a:extLst>
          </a:blip>
          <a:srcRect t="5452" b="83704"/>
          <a:stretch>
            <a:fillRect/>
          </a:stretch>
        </p:blipFill>
        <p:spPr bwMode="auto">
          <a:xfrm>
            <a:off x="456580" y="1309115"/>
            <a:ext cx="8239956"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881878" y="2836333"/>
            <a:ext cx="836626" cy="80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lipse 1"/>
          <p:cNvSpPr/>
          <p:nvPr/>
        </p:nvSpPr>
        <p:spPr>
          <a:xfrm>
            <a:off x="6698959" y="3037307"/>
            <a:ext cx="316842" cy="4320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Elipse 5"/>
          <p:cNvSpPr/>
          <p:nvPr/>
        </p:nvSpPr>
        <p:spPr>
          <a:xfrm>
            <a:off x="3463070" y="4293096"/>
            <a:ext cx="316842" cy="432048"/>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0464056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FNDR - Finalizar"/>
          <p:cNvPicPr>
            <a:picLocks noChangeAspect="1" noChangeArrowheads="1"/>
          </p:cNvPicPr>
          <p:nvPr/>
        </p:nvPicPr>
        <p:blipFill>
          <a:blip r:embed="rId2">
            <a:extLst>
              <a:ext uri="{28A0092B-C50C-407E-A947-70E740481C1C}">
                <a14:useLocalDpi xmlns:a14="http://schemas.microsoft.com/office/drawing/2010/main" val="0"/>
              </a:ext>
            </a:extLst>
          </a:blip>
          <a:srcRect t="5545" b="64694"/>
          <a:stretch>
            <a:fillRect/>
          </a:stretch>
        </p:blipFill>
        <p:spPr bwMode="auto">
          <a:xfrm>
            <a:off x="452022" y="1673422"/>
            <a:ext cx="8296442" cy="4355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050493">
            <a:off x="7965840" y="1845375"/>
            <a:ext cx="836626" cy="80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upo 13"/>
          <p:cNvGrpSpPr/>
          <p:nvPr/>
        </p:nvGrpSpPr>
        <p:grpSpPr>
          <a:xfrm>
            <a:off x="452022" y="82659"/>
            <a:ext cx="8239956" cy="1508105"/>
            <a:chOff x="452022" y="82659"/>
            <a:chExt cx="8239956" cy="1508105"/>
          </a:xfrm>
        </p:grpSpPr>
        <p:sp>
          <p:nvSpPr>
            <p:cNvPr id="4" name="Rectángulo 3"/>
            <p:cNvSpPr/>
            <p:nvPr/>
          </p:nvSpPr>
          <p:spPr>
            <a:xfrm>
              <a:off x="452022" y="82659"/>
              <a:ext cx="8239956" cy="1508105"/>
            </a:xfrm>
            <a:prstGeom prst="rect">
              <a:avLst/>
            </a:prstGeom>
            <a:ln w="38100">
              <a:noFill/>
            </a:ln>
          </p:spPr>
          <p:txBody>
            <a:bodyPr wrap="square">
              <a:spAutoFit/>
            </a:bodyPr>
            <a:lstStyle/>
            <a:p>
              <a:pPr algn="just"/>
              <a:r>
                <a:rPr lang="es-ES" sz="1600" b="1" dirty="0" smtClean="0"/>
                <a:t>PESTAÑA Nº 7: FINALIZAR.</a:t>
              </a:r>
            </a:p>
            <a:p>
              <a:pPr algn="just"/>
              <a:r>
                <a:rPr lang="es-CL" sz="1500" dirty="0"/>
                <a:t>Para acceder a esta pestaña, hacemos clic en el menú superior en la pestaña N° 7</a:t>
              </a:r>
              <a:r>
                <a:rPr lang="es-CL" sz="1500" dirty="0" smtClean="0"/>
                <a:t>.</a:t>
              </a:r>
            </a:p>
            <a:p>
              <a:pPr algn="just"/>
              <a:r>
                <a:rPr lang="es-CL" sz="1500" dirty="0" smtClean="0"/>
                <a:t>Aquí </a:t>
              </a:r>
              <a:r>
                <a:rPr lang="es-CL" sz="1500" dirty="0"/>
                <a:t>encontramos los íconos </a:t>
              </a:r>
              <a:r>
                <a:rPr lang="es-CL" sz="1500" dirty="0" smtClean="0"/>
                <a:t>       y           </a:t>
              </a:r>
              <a:r>
                <a:rPr lang="es-CL" sz="1500" dirty="0"/>
                <a:t>donde el primero quiere decir que ese punto de la pestaña está completo. En cambio, si es la equis, hacemos clic en ella y nos redirige al punto faltante, éste se edita y se guarda en el botón necesario de cada pestaña.</a:t>
              </a:r>
              <a:endParaRPr lang="es-ES" sz="1500" dirty="0"/>
            </a:p>
            <a:p>
              <a:pPr algn="just"/>
              <a:endParaRPr lang="es-ES" sz="1600" b="1" dirty="0" smtClean="0"/>
            </a:p>
          </p:txBody>
        </p:sp>
        <p:pic>
          <p:nvPicPr>
            <p:cNvPr id="26633" name="Picture 9" descr="vob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636686"/>
              <a:ext cx="200025" cy="20002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6632" name="Picture 8" descr="cruz"/>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636685"/>
              <a:ext cx="200025" cy="200025"/>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1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ES" sz="1000" b="0" i="0" u="none" strike="noStrike" cap="none" normalizeH="0" baseline="0" smtClean="0">
                <a:ln>
                  <a:noFill/>
                </a:ln>
                <a:solidFill>
                  <a:schemeClr val="tx1"/>
                </a:solidFill>
                <a:effectLst/>
                <a:latin typeface="Verdana" panose="020B0604030504040204" pitchFamily="34" charset="0"/>
                <a:ea typeface="Times" panose="02020603050405020304" pitchFamily="18" charset="0"/>
                <a:cs typeface="Times" panose="02020603050405020304" pitchFamily="18" charset="0"/>
              </a:rPr>
              <a:t> </a:t>
            </a:r>
            <a:endParaRPr kumimoji="0" lang="es-CL" altLang="es-E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560964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88540" y="116632"/>
            <a:ext cx="5544616" cy="461665"/>
          </a:xfrm>
          <a:prstGeom prst="rect">
            <a:avLst/>
          </a:prstGeom>
        </p:spPr>
        <p:txBody>
          <a:bodyPr wrap="square">
            <a:spAutoFit/>
          </a:bodyPr>
          <a:lstStyle/>
          <a:p>
            <a:pPr algn="ctr"/>
            <a:r>
              <a:rPr lang="es-ES_tradnl" sz="2000" b="1" dirty="0" smtClean="0">
                <a:solidFill>
                  <a:schemeClr val="accent1">
                    <a:lumMod val="60000"/>
                    <a:lumOff val="40000"/>
                  </a:schemeClr>
                </a:solidFill>
                <a:latin typeface="Verdana" panose="020B0604030504040204" pitchFamily="34" charset="0"/>
                <a:ea typeface="Verdana" panose="020B0604030504040204" pitchFamily="34" charset="0"/>
                <a:cs typeface="Verdana" panose="020B0604030504040204" pitchFamily="34" charset="0"/>
              </a:rPr>
              <a:t>  CERTIFICADO DE POSTULACIÓN </a:t>
            </a:r>
            <a:r>
              <a:rPr lang="es-ES_tradnl" sz="2400" dirty="0" smtClean="0"/>
              <a:t> </a:t>
            </a:r>
            <a:endParaRPr lang="es-ES" sz="2400" dirty="0"/>
          </a:p>
        </p:txBody>
      </p:sp>
      <p:pic>
        <p:nvPicPr>
          <p:cNvPr id="4" name="Imagen 3"/>
          <p:cNvPicPr>
            <a:picLocks noChangeAspect="1"/>
          </p:cNvPicPr>
          <p:nvPr/>
        </p:nvPicPr>
        <p:blipFill rotWithShape="1">
          <a:blip r:embed="rId2"/>
          <a:srcRect l="22208" t="10080" r="39132" b="7601"/>
          <a:stretch/>
        </p:blipFill>
        <p:spPr>
          <a:xfrm>
            <a:off x="2339752" y="608354"/>
            <a:ext cx="4680520" cy="5605990"/>
          </a:xfrm>
          <a:prstGeom prst="rect">
            <a:avLst/>
          </a:prstGeom>
        </p:spPr>
      </p:pic>
    </p:spTree>
    <p:extLst>
      <p:ext uri="{BB962C8B-B14F-4D97-AF65-F5344CB8AC3E}">
        <p14:creationId xmlns:p14="http://schemas.microsoft.com/office/powerpoint/2010/main" val="16885370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19737" t="9569" r="37200" b="4305"/>
          <a:stretch/>
        </p:blipFill>
        <p:spPr>
          <a:xfrm>
            <a:off x="1835696" y="260648"/>
            <a:ext cx="5184576" cy="5832648"/>
          </a:xfrm>
          <a:prstGeom prst="rect">
            <a:avLst/>
          </a:prstGeom>
          <a:ln>
            <a:solidFill>
              <a:schemeClr val="tx1"/>
            </a:solidFill>
          </a:ln>
        </p:spPr>
      </p:pic>
    </p:spTree>
    <p:extLst>
      <p:ext uri="{BB962C8B-B14F-4D97-AF65-F5344CB8AC3E}">
        <p14:creationId xmlns:p14="http://schemas.microsoft.com/office/powerpoint/2010/main" val="18175200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327995528"/>
              </p:ext>
            </p:extLst>
          </p:nvPr>
        </p:nvGraphicFramePr>
        <p:xfrm>
          <a:off x="827584" y="1340768"/>
          <a:ext cx="7543799" cy="2873902"/>
        </p:xfrm>
        <a:graphic>
          <a:graphicData uri="http://schemas.openxmlformats.org/drawingml/2006/table">
            <a:tbl>
              <a:tblPr/>
              <a:tblGrid>
                <a:gridCol w="1988533"/>
                <a:gridCol w="2125310"/>
                <a:gridCol w="1378295"/>
                <a:gridCol w="1052134"/>
                <a:gridCol w="999527"/>
              </a:tblGrid>
              <a:tr h="355095">
                <a:tc gridSpan="5">
                  <a:txBody>
                    <a:bodyPr/>
                    <a:lstStyle/>
                    <a:p>
                      <a:pPr algn="ctr" fontAlgn="b"/>
                      <a:r>
                        <a:rPr lang="es-CL" sz="1500" b="1" i="0" u="none" strike="noStrike">
                          <a:solidFill>
                            <a:srgbClr val="000000"/>
                          </a:solidFill>
                          <a:effectLst/>
                          <a:latin typeface="Calibri" panose="020F0502020204030204" pitchFamily="34" charset="0"/>
                        </a:rPr>
                        <a:t>DISTRIBUCION DE GASTOS</a:t>
                      </a:r>
                    </a:p>
                  </a:txBody>
                  <a:tcPr marL="7891" marR="7891" marT="7891" marB="0" anchor="b">
                    <a:lnL>
                      <a:noFill/>
                    </a:lnL>
                    <a:lnR>
                      <a:noFill/>
                    </a:lnR>
                    <a:lnT>
                      <a:noFill/>
                    </a:lnT>
                    <a:lnB>
                      <a:noFill/>
                    </a:lnB>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r>
              <a:tr h="157820">
                <a:tc>
                  <a:txBody>
                    <a:bodyPr/>
                    <a:lstStyle/>
                    <a:p>
                      <a:pPr algn="l" fontAlgn="b"/>
                      <a:endParaRPr lang="es-CL" sz="900" b="0" i="0" u="none" strike="noStrike">
                        <a:solidFill>
                          <a:srgbClr val="000000"/>
                        </a:solidFill>
                        <a:effectLst/>
                        <a:latin typeface="Calibri" panose="020F0502020204030204" pitchFamily="34" charset="0"/>
                      </a:endParaRPr>
                    </a:p>
                  </a:txBody>
                  <a:tcPr marL="7891" marR="7891" marT="789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L" sz="900" b="0" i="0" u="none" strike="noStrike">
                        <a:solidFill>
                          <a:srgbClr val="000000"/>
                        </a:solidFill>
                        <a:effectLst/>
                        <a:latin typeface="Calibri" panose="020F0502020204030204" pitchFamily="34" charset="0"/>
                      </a:endParaRPr>
                    </a:p>
                  </a:txBody>
                  <a:tcPr marL="7891" marR="7891" marT="789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L" sz="900" b="0" i="0" u="none" strike="noStrike">
                        <a:solidFill>
                          <a:srgbClr val="000000"/>
                        </a:solidFill>
                        <a:effectLst/>
                        <a:latin typeface="Calibri" panose="020F0502020204030204" pitchFamily="34" charset="0"/>
                      </a:endParaRPr>
                    </a:p>
                  </a:txBody>
                  <a:tcPr marL="7891" marR="7891" marT="789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L" sz="900" b="0" i="0" u="none" strike="noStrike">
                        <a:solidFill>
                          <a:srgbClr val="000000"/>
                        </a:solidFill>
                        <a:effectLst/>
                        <a:latin typeface="Calibri" panose="020F0502020204030204" pitchFamily="34" charset="0"/>
                      </a:endParaRPr>
                    </a:p>
                  </a:txBody>
                  <a:tcPr marL="7891" marR="7891" marT="789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L" sz="900" b="0" i="0" u="none" strike="noStrike">
                        <a:solidFill>
                          <a:srgbClr val="000000"/>
                        </a:solidFill>
                        <a:effectLst/>
                        <a:latin typeface="Calibri" panose="020F0502020204030204" pitchFamily="34" charset="0"/>
                      </a:endParaRPr>
                    </a:p>
                  </a:txBody>
                  <a:tcPr marL="7891" marR="7891" marT="7891" marB="0" anchor="b">
                    <a:lnL>
                      <a:noFill/>
                    </a:lnL>
                    <a:lnR>
                      <a:noFill/>
                    </a:lnR>
                    <a:lnT>
                      <a:noFill/>
                    </a:lnT>
                    <a:lnB w="6350" cap="flat" cmpd="sng" algn="ctr">
                      <a:solidFill>
                        <a:srgbClr val="000000"/>
                      </a:solidFill>
                      <a:prstDash val="solid"/>
                      <a:round/>
                      <a:headEnd type="none" w="med" len="med"/>
                      <a:tailEnd type="none" w="med" len="med"/>
                    </a:lnB>
                  </a:tcPr>
                </a:tc>
              </a:tr>
              <a:tr h="411910">
                <a:tc>
                  <a:txBody>
                    <a:bodyPr/>
                    <a:lstStyle/>
                    <a:p>
                      <a:pPr algn="ctr" rtl="0" fontAlgn="ctr"/>
                      <a:r>
                        <a:rPr lang="es-CL" sz="1300" b="1" i="0" u="none" strike="noStrike">
                          <a:solidFill>
                            <a:srgbClr val="000000"/>
                          </a:solidFill>
                          <a:effectLst/>
                          <a:latin typeface="Calibri" panose="020F0502020204030204" pitchFamily="34" charset="0"/>
                        </a:rPr>
                        <a:t>ITEM</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s-CL" sz="1300" b="1" i="0" u="none" strike="noStrike">
                          <a:solidFill>
                            <a:srgbClr val="000000"/>
                          </a:solidFill>
                          <a:effectLst/>
                          <a:latin typeface="Calibri" panose="020F0502020204030204" pitchFamily="34" charset="0"/>
                        </a:rPr>
                        <a:t>TOPE MAXIMO</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s-CL" sz="1300" b="1" i="0" u="none" strike="noStrike">
                          <a:solidFill>
                            <a:srgbClr val="000000"/>
                          </a:solidFill>
                          <a:effectLst/>
                          <a:latin typeface="Calibri" panose="020F0502020204030204" pitchFamily="34" charset="0"/>
                        </a:rPr>
                        <a:t>SOLICITADO AL F.N.D.R</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s-CL" sz="1300" b="1" i="0" u="none" strike="noStrike">
                          <a:solidFill>
                            <a:srgbClr val="000000"/>
                          </a:solidFill>
                          <a:effectLst/>
                          <a:latin typeface="Calibri" panose="020F0502020204030204" pitchFamily="34" charset="0"/>
                        </a:rPr>
                        <a:t>%</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s-CL" sz="1300" b="1" i="0" u="none" strike="noStrike">
                          <a:solidFill>
                            <a:srgbClr val="000000"/>
                          </a:solidFill>
                          <a:effectLst/>
                          <a:latin typeface="Calibri" panose="020F0502020204030204" pitchFamily="34" charset="0"/>
                        </a:rPr>
                        <a:t>VERIFICADOR TOPES</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r>
              <a:tr h="362986">
                <a:tc>
                  <a:txBody>
                    <a:bodyPr/>
                    <a:lstStyle/>
                    <a:p>
                      <a:pPr algn="l" rtl="0" fontAlgn="ctr"/>
                      <a:r>
                        <a:rPr lang="es-CL" sz="1300" b="0" i="0" u="none" strike="noStrike">
                          <a:solidFill>
                            <a:srgbClr val="000000"/>
                          </a:solidFill>
                          <a:effectLst/>
                          <a:latin typeface="Calibri" panose="020F0502020204030204" pitchFamily="34" charset="0"/>
                        </a:rPr>
                        <a:t>1. PERSONAL</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rtl="0" fontAlgn="ctr"/>
                      <a:r>
                        <a:rPr lang="es-CL" sz="1300" b="0" i="0" u="none" strike="noStrike">
                          <a:solidFill>
                            <a:srgbClr val="000000"/>
                          </a:solidFill>
                          <a:effectLst/>
                          <a:latin typeface="Calibri" panose="020F0502020204030204" pitchFamily="34" charset="0"/>
                        </a:rPr>
                        <a:t>                                  4.000.000 </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rtl="0" fontAlgn="ctr"/>
                      <a:r>
                        <a:rPr lang="es-CL" sz="1500" b="0" i="0" u="none" strike="noStrike">
                          <a:solidFill>
                            <a:srgbClr val="000000"/>
                          </a:solidFill>
                          <a:effectLst/>
                          <a:latin typeface="Calibri" panose="020F0502020204030204" pitchFamily="34" charset="0"/>
                        </a:rPr>
                        <a:t>910.000</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500" b="0" i="0" u="none" strike="noStrike">
                          <a:solidFill>
                            <a:srgbClr val="000000"/>
                          </a:solidFill>
                          <a:effectLst/>
                          <a:latin typeface="Calibri" panose="020F0502020204030204" pitchFamily="34" charset="0"/>
                        </a:rPr>
                        <a:t>40,00%</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VERDADERO</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1422">
                <a:tc>
                  <a:txBody>
                    <a:bodyPr/>
                    <a:lstStyle/>
                    <a:p>
                      <a:pPr algn="l" rtl="0" fontAlgn="ctr"/>
                      <a:r>
                        <a:rPr lang="es-CL" sz="1300" b="0" i="0" u="none" strike="noStrike">
                          <a:solidFill>
                            <a:srgbClr val="000000"/>
                          </a:solidFill>
                          <a:effectLst/>
                          <a:latin typeface="Calibri" panose="020F0502020204030204" pitchFamily="34" charset="0"/>
                        </a:rPr>
                        <a:t>2. INVERSION</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rtl="0" fontAlgn="ctr"/>
                      <a:r>
                        <a:rPr lang="es-CL" sz="1300" b="0" i="0" u="none" strike="noStrike">
                          <a:solidFill>
                            <a:srgbClr val="000000"/>
                          </a:solidFill>
                          <a:effectLst/>
                          <a:latin typeface="Calibri" panose="020F0502020204030204" pitchFamily="34" charset="0"/>
                        </a:rPr>
                        <a:t>                                  4.000.000 </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rtl="0" fontAlgn="ctr"/>
                      <a:r>
                        <a:rPr lang="es-CL" sz="1500" b="0" i="0" u="none" strike="noStrike">
                          <a:solidFill>
                            <a:srgbClr val="000000"/>
                          </a:solidFill>
                          <a:effectLst/>
                          <a:latin typeface="Calibri" panose="020F0502020204030204" pitchFamily="34" charset="0"/>
                        </a:rPr>
                        <a:t>3.600.000</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500" b="0" i="0" u="none" strike="noStrike">
                          <a:solidFill>
                            <a:srgbClr val="000000"/>
                          </a:solidFill>
                          <a:effectLst/>
                          <a:latin typeface="Calibri" panose="020F0502020204030204" pitchFamily="34" charset="0"/>
                        </a:rPr>
                        <a:t>40,00%</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VERDADERO</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0877">
                <a:tc>
                  <a:txBody>
                    <a:bodyPr/>
                    <a:lstStyle/>
                    <a:p>
                      <a:pPr algn="l" rtl="0" fontAlgn="ctr"/>
                      <a:r>
                        <a:rPr lang="es-CL" sz="1300" b="0" i="0" u="none" strike="noStrike">
                          <a:solidFill>
                            <a:srgbClr val="000000"/>
                          </a:solidFill>
                          <a:effectLst/>
                          <a:latin typeface="Calibri" panose="020F0502020204030204" pitchFamily="34" charset="0"/>
                        </a:rPr>
                        <a:t>3. OPERACIÓN</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rtl="0" fontAlgn="ctr"/>
                      <a:r>
                        <a:rPr lang="es-CL" sz="1300" b="0" i="0" u="none" strike="noStrike">
                          <a:solidFill>
                            <a:srgbClr val="000000"/>
                          </a:solidFill>
                          <a:effectLst/>
                          <a:latin typeface="Calibri" panose="020F0502020204030204" pitchFamily="34" charset="0"/>
                        </a:rPr>
                        <a:t>                                  7.000.000 </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rtl="0" fontAlgn="ctr"/>
                      <a:r>
                        <a:rPr lang="es-CL" sz="1500" b="0" i="0" u="none" strike="noStrike">
                          <a:solidFill>
                            <a:srgbClr val="000000"/>
                          </a:solidFill>
                          <a:effectLst/>
                          <a:latin typeface="Calibri" panose="020F0502020204030204" pitchFamily="34" charset="0"/>
                        </a:rPr>
                        <a:t>5.190.000</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500" b="0" i="0" u="none" strike="noStrike">
                          <a:solidFill>
                            <a:srgbClr val="000000"/>
                          </a:solidFill>
                          <a:effectLst/>
                          <a:latin typeface="Calibri" panose="020F0502020204030204" pitchFamily="34" charset="0"/>
                        </a:rPr>
                        <a:t>70,00%</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VERDADERO</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8768">
                <a:tc>
                  <a:txBody>
                    <a:bodyPr/>
                    <a:lstStyle/>
                    <a:p>
                      <a:pPr algn="l" rtl="0" fontAlgn="ctr"/>
                      <a:r>
                        <a:rPr lang="es-CL" sz="1300" b="0" i="0" u="none" strike="noStrike">
                          <a:solidFill>
                            <a:srgbClr val="000000"/>
                          </a:solidFill>
                          <a:effectLst/>
                          <a:latin typeface="Calibri" panose="020F0502020204030204" pitchFamily="34" charset="0"/>
                        </a:rPr>
                        <a:t>4. DIFUSIÓN (mínimo 1%)</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rtl="0" fontAlgn="ctr"/>
                      <a:r>
                        <a:rPr lang="es-CL" sz="1300" b="0" i="0" u="none" strike="noStrike">
                          <a:solidFill>
                            <a:srgbClr val="000000"/>
                          </a:solidFill>
                          <a:effectLst/>
                          <a:latin typeface="Calibri" panose="020F0502020204030204" pitchFamily="34" charset="0"/>
                        </a:rPr>
                        <a:t>                                     300.000 </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rtl="0" fontAlgn="ctr"/>
                      <a:r>
                        <a:rPr lang="es-CL" sz="1500" b="0" i="0" u="none" strike="noStrike">
                          <a:solidFill>
                            <a:srgbClr val="000000"/>
                          </a:solidFill>
                          <a:effectLst/>
                          <a:latin typeface="Calibri" panose="020F0502020204030204" pitchFamily="34" charset="0"/>
                        </a:rPr>
                        <a:t>300.000</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s-CL" sz="1500" b="0" i="0" u="none" strike="noStrike">
                          <a:solidFill>
                            <a:srgbClr val="000000"/>
                          </a:solidFill>
                          <a:effectLst/>
                          <a:latin typeface="Calibri" panose="020F0502020204030204" pitchFamily="34" charset="0"/>
                        </a:rPr>
                        <a:t>3,00%</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200" b="0" i="0" u="none" strike="noStrike">
                          <a:solidFill>
                            <a:srgbClr val="000000"/>
                          </a:solidFill>
                          <a:effectLst/>
                          <a:latin typeface="Calibri" panose="020F0502020204030204" pitchFamily="34" charset="0"/>
                        </a:rPr>
                        <a:t>VERDADERO</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621">
                <a:tc>
                  <a:txBody>
                    <a:bodyPr/>
                    <a:lstStyle/>
                    <a:p>
                      <a:pPr algn="ctr" rtl="0" fontAlgn="ctr"/>
                      <a:r>
                        <a:rPr lang="es-CL" sz="1300" b="1" i="0" u="none" strike="noStrike">
                          <a:solidFill>
                            <a:srgbClr val="000000"/>
                          </a:solidFill>
                          <a:effectLst/>
                          <a:latin typeface="Calibri" panose="020F0502020204030204" pitchFamily="34" charset="0"/>
                        </a:rPr>
                        <a:t> </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rtl="0" fontAlgn="ctr"/>
                      <a:r>
                        <a:rPr lang="es-CL" sz="1000" b="1" i="0" u="none" strike="noStrike">
                          <a:solidFill>
                            <a:srgbClr val="000000"/>
                          </a:solidFill>
                          <a:effectLst/>
                          <a:latin typeface="Calibri" panose="020F0502020204030204" pitchFamily="34" charset="0"/>
                        </a:rPr>
                        <a:t>TOTAL DISTRIBUCION (1+2+3+4)</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rtl="0" fontAlgn="ctr"/>
                      <a:r>
                        <a:rPr lang="es-CL" sz="1500" b="1" i="0" u="none" strike="noStrike">
                          <a:solidFill>
                            <a:srgbClr val="000000"/>
                          </a:solidFill>
                          <a:effectLst/>
                          <a:latin typeface="Calibri" panose="020F0502020204030204" pitchFamily="34" charset="0"/>
                        </a:rPr>
                        <a:t>10.000.000</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rtl="0" fontAlgn="ctr"/>
                      <a:r>
                        <a:rPr lang="es-CL" sz="1500" b="1" i="0" u="none" strike="noStrike">
                          <a:solidFill>
                            <a:srgbClr val="000000"/>
                          </a:solidFill>
                          <a:effectLst/>
                          <a:latin typeface="Calibri" panose="020F0502020204030204" pitchFamily="34" charset="0"/>
                        </a:rPr>
                        <a:t> </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endParaRPr lang="es-CL" sz="1200" b="0" i="0" u="none" strike="noStrike">
                        <a:solidFill>
                          <a:srgbClr val="000000"/>
                        </a:solidFill>
                        <a:effectLst/>
                        <a:latin typeface="Calibri" panose="020F0502020204030204" pitchFamily="34" charset="0"/>
                      </a:endParaRPr>
                    </a:p>
                  </a:txBody>
                  <a:tcPr marL="7891" marR="7891" marT="789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r h="260403">
                <a:tc>
                  <a:txBody>
                    <a:bodyPr/>
                    <a:lstStyle/>
                    <a:p>
                      <a:pPr algn="ctr" rtl="0" fontAlgn="ctr"/>
                      <a:endParaRPr lang="es-CL" sz="1300" b="1" i="0" u="none" strike="noStrike">
                        <a:solidFill>
                          <a:srgbClr val="000000"/>
                        </a:solidFill>
                        <a:effectLst/>
                        <a:latin typeface="Calibri" panose="020F0502020204030204" pitchFamily="34" charset="0"/>
                      </a:endParaRPr>
                    </a:p>
                  </a:txBody>
                  <a:tcPr marL="7891" marR="7891" marT="789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ctr"/>
                      <a:r>
                        <a:rPr lang="es-CL" sz="1000" b="1" i="0" u="none" strike="noStrike">
                          <a:solidFill>
                            <a:srgbClr val="000000"/>
                          </a:solidFill>
                          <a:effectLst/>
                          <a:latin typeface="Calibri" panose="020F0502020204030204" pitchFamily="34" charset="0"/>
                        </a:rPr>
                        <a:t>MONTO TOTAL SOLICITADO AL FNDR</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r" rtl="0" fontAlgn="ctr"/>
                      <a:r>
                        <a:rPr lang="es-CL" sz="1500" b="1" i="0" u="none" strike="noStrike">
                          <a:solidFill>
                            <a:srgbClr val="000000"/>
                          </a:solidFill>
                          <a:effectLst/>
                          <a:latin typeface="Calibri" panose="020F0502020204030204" pitchFamily="34" charset="0"/>
                        </a:rPr>
                        <a:t>10.000.000</a:t>
                      </a:r>
                    </a:p>
                  </a:txBody>
                  <a:tcPr marL="7891" marR="7891" marT="7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rtl="0" fontAlgn="ctr"/>
                      <a:endParaRPr lang="es-CL" sz="1500" b="1" i="0" u="none" strike="noStrike">
                        <a:solidFill>
                          <a:srgbClr val="000000"/>
                        </a:solidFill>
                        <a:effectLst/>
                        <a:latin typeface="Calibri" panose="020F0502020204030204" pitchFamily="34" charset="0"/>
                      </a:endParaRPr>
                    </a:p>
                  </a:txBody>
                  <a:tcPr marL="7891" marR="7891" marT="789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CL" sz="1200" b="0" i="0" u="none" strike="noStrike" dirty="0">
                        <a:solidFill>
                          <a:srgbClr val="000000"/>
                        </a:solidFill>
                        <a:effectLst/>
                        <a:latin typeface="Calibri" panose="020F0502020204030204" pitchFamily="34" charset="0"/>
                      </a:endParaRPr>
                    </a:p>
                  </a:txBody>
                  <a:tcPr marL="7891" marR="7891" marT="7891" marB="0" anchor="ctr">
                    <a:lnL>
                      <a:noFill/>
                    </a:lnL>
                    <a:lnR>
                      <a:noFill/>
                    </a:lnR>
                    <a:lnT>
                      <a:noFill/>
                    </a:lnT>
                    <a:lnB>
                      <a:noFill/>
                    </a:lnB>
                  </a:tcPr>
                </a:tc>
              </a:tr>
            </a:tbl>
          </a:graphicData>
        </a:graphic>
      </p:graphicFrame>
    </p:spTree>
    <p:extLst>
      <p:ext uri="{BB962C8B-B14F-4D97-AF65-F5344CB8AC3E}">
        <p14:creationId xmlns:p14="http://schemas.microsoft.com/office/powerpoint/2010/main" val="23419064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012038399"/>
              </p:ext>
            </p:extLst>
          </p:nvPr>
        </p:nvGraphicFramePr>
        <p:xfrm>
          <a:off x="1475656" y="1340768"/>
          <a:ext cx="6132683" cy="4022721"/>
        </p:xfrm>
        <a:graphic>
          <a:graphicData uri="http://schemas.openxmlformats.org/drawingml/2006/table">
            <a:tbl>
              <a:tblPr/>
              <a:tblGrid>
                <a:gridCol w="1863468"/>
                <a:gridCol w="1991643"/>
                <a:gridCol w="1291610"/>
                <a:gridCol w="985962"/>
              </a:tblGrid>
              <a:tr h="147894">
                <a:tc>
                  <a:txBody>
                    <a:bodyPr/>
                    <a:lstStyle/>
                    <a:p>
                      <a:pPr algn="l" fontAlgn="b"/>
                      <a:endParaRPr lang="es-CL" sz="900" b="0" i="0" u="none" strike="noStrike">
                        <a:solidFill>
                          <a:srgbClr val="000000"/>
                        </a:solidFill>
                        <a:effectLst/>
                        <a:latin typeface="Calibri" panose="020F0502020204030204" pitchFamily="34" charset="0"/>
                      </a:endParaRPr>
                    </a:p>
                  </a:txBody>
                  <a:tcPr marL="7395" marR="7395" marT="7395" marB="0" anchor="b">
                    <a:lnL>
                      <a:noFill/>
                    </a:lnL>
                    <a:lnR>
                      <a:noFill/>
                    </a:lnR>
                    <a:lnT>
                      <a:noFill/>
                    </a:lnT>
                    <a:lnB>
                      <a:noFill/>
                    </a:lnB>
                  </a:tcPr>
                </a:tc>
                <a:tc>
                  <a:txBody>
                    <a:bodyPr/>
                    <a:lstStyle/>
                    <a:p>
                      <a:pPr algn="l" fontAlgn="b"/>
                      <a:endParaRPr lang="es-CL" sz="900" b="0" i="0" u="none" strike="noStrike">
                        <a:solidFill>
                          <a:srgbClr val="000000"/>
                        </a:solidFill>
                        <a:effectLst/>
                        <a:latin typeface="Calibri" panose="020F0502020204030204" pitchFamily="34" charset="0"/>
                      </a:endParaRPr>
                    </a:p>
                  </a:txBody>
                  <a:tcPr marL="7395" marR="7395" marT="7395" marB="0" anchor="b">
                    <a:lnL>
                      <a:noFill/>
                    </a:lnL>
                    <a:lnR>
                      <a:noFill/>
                    </a:lnR>
                    <a:lnT>
                      <a:noFill/>
                    </a:lnT>
                    <a:lnB>
                      <a:noFill/>
                    </a:lnB>
                  </a:tcPr>
                </a:tc>
                <a:tc>
                  <a:txBody>
                    <a:bodyPr/>
                    <a:lstStyle/>
                    <a:p>
                      <a:pPr algn="l" fontAlgn="b"/>
                      <a:endParaRPr lang="es-CL" sz="900" b="0" i="0" u="none" strike="noStrike">
                        <a:solidFill>
                          <a:srgbClr val="000000"/>
                        </a:solidFill>
                        <a:effectLst/>
                        <a:latin typeface="Calibri" panose="020F0502020204030204" pitchFamily="34" charset="0"/>
                      </a:endParaRPr>
                    </a:p>
                  </a:txBody>
                  <a:tcPr marL="7395" marR="7395" marT="7395" marB="0" anchor="b">
                    <a:lnL>
                      <a:noFill/>
                    </a:lnL>
                    <a:lnR>
                      <a:noFill/>
                    </a:lnR>
                    <a:lnT>
                      <a:noFill/>
                    </a:lnT>
                    <a:lnB>
                      <a:noFill/>
                    </a:lnB>
                  </a:tcPr>
                </a:tc>
                <a:tc>
                  <a:txBody>
                    <a:bodyPr/>
                    <a:lstStyle/>
                    <a:p>
                      <a:pPr algn="l" fontAlgn="b"/>
                      <a:endParaRPr lang="es-CL" sz="900" b="0" i="0" u="none" strike="noStrike">
                        <a:solidFill>
                          <a:srgbClr val="000000"/>
                        </a:solidFill>
                        <a:effectLst/>
                        <a:latin typeface="Calibri" panose="020F0502020204030204" pitchFamily="34" charset="0"/>
                      </a:endParaRPr>
                    </a:p>
                  </a:txBody>
                  <a:tcPr marL="7395" marR="7395" marT="7395" marB="0" anchor="b">
                    <a:lnL>
                      <a:noFill/>
                    </a:lnL>
                    <a:lnR>
                      <a:noFill/>
                    </a:lnR>
                    <a:lnT>
                      <a:noFill/>
                    </a:lnT>
                    <a:lnB>
                      <a:noFill/>
                    </a:lnB>
                  </a:tcPr>
                </a:tc>
              </a:tr>
              <a:tr h="229236">
                <a:tc gridSpan="4">
                  <a:txBody>
                    <a:bodyPr/>
                    <a:lstStyle/>
                    <a:p>
                      <a:pPr algn="ctr" fontAlgn="b"/>
                      <a:r>
                        <a:rPr lang="es-CL" sz="1400" b="1" i="0" u="none" strike="noStrike">
                          <a:solidFill>
                            <a:srgbClr val="000000"/>
                          </a:solidFill>
                          <a:effectLst/>
                          <a:latin typeface="Calibri" panose="020F0502020204030204" pitchFamily="34" charset="0"/>
                        </a:rPr>
                        <a:t>CÁLCULO GASTOS DE PERSONAL</a:t>
                      </a:r>
                    </a:p>
                  </a:txBody>
                  <a:tcPr marL="7395" marR="7395" marT="7395" marB="0" anchor="b">
                    <a:lnL>
                      <a:noFill/>
                    </a:lnL>
                    <a:lnR>
                      <a:noFill/>
                    </a:lnR>
                    <a:lnT>
                      <a:noFill/>
                    </a:lnT>
                    <a:lnB>
                      <a:noFill/>
                    </a:lnB>
                  </a:tcPr>
                </a:tc>
                <a:tc hMerge="1">
                  <a:txBody>
                    <a:bodyPr/>
                    <a:lstStyle/>
                    <a:p>
                      <a:endParaRPr lang="es-CL"/>
                    </a:p>
                  </a:txBody>
                  <a:tcPr/>
                </a:tc>
                <a:tc hMerge="1">
                  <a:txBody>
                    <a:bodyPr/>
                    <a:lstStyle/>
                    <a:p>
                      <a:endParaRPr lang="es-CL"/>
                    </a:p>
                  </a:txBody>
                  <a:tcPr/>
                </a:tc>
                <a:tc hMerge="1">
                  <a:txBody>
                    <a:bodyPr/>
                    <a:lstStyle/>
                    <a:p>
                      <a:endParaRPr lang="es-CL"/>
                    </a:p>
                  </a:txBody>
                  <a:tcPr/>
                </a:tc>
              </a:tr>
              <a:tr h="147894">
                <a:tc>
                  <a:txBody>
                    <a:bodyPr/>
                    <a:lstStyle/>
                    <a:p>
                      <a:pPr algn="l" fontAlgn="b"/>
                      <a:endParaRPr lang="es-CL" sz="900" b="0" i="0" u="none" strike="noStrike">
                        <a:solidFill>
                          <a:srgbClr val="000000"/>
                        </a:solidFill>
                        <a:effectLst/>
                        <a:latin typeface="Calibri" panose="020F0502020204030204" pitchFamily="34" charset="0"/>
                      </a:endParaRPr>
                    </a:p>
                  </a:txBody>
                  <a:tcPr marL="7395" marR="7395" marT="739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L" sz="900" b="0" i="0" u="none" strike="noStrike">
                        <a:solidFill>
                          <a:srgbClr val="000000"/>
                        </a:solidFill>
                        <a:effectLst/>
                        <a:latin typeface="Calibri" panose="020F0502020204030204" pitchFamily="34" charset="0"/>
                      </a:endParaRPr>
                    </a:p>
                  </a:txBody>
                  <a:tcPr marL="7395" marR="7395" marT="739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L" sz="900" b="0" i="0" u="none" strike="noStrike">
                        <a:solidFill>
                          <a:srgbClr val="000000"/>
                        </a:solidFill>
                        <a:effectLst/>
                        <a:latin typeface="Calibri" panose="020F0502020204030204" pitchFamily="34" charset="0"/>
                      </a:endParaRPr>
                    </a:p>
                  </a:txBody>
                  <a:tcPr marL="7395" marR="7395" marT="739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L" sz="900" b="0" i="0" u="none" strike="noStrike">
                        <a:solidFill>
                          <a:srgbClr val="000000"/>
                        </a:solidFill>
                        <a:effectLst/>
                        <a:latin typeface="Calibri" panose="020F0502020204030204" pitchFamily="34" charset="0"/>
                      </a:endParaRPr>
                    </a:p>
                  </a:txBody>
                  <a:tcPr marL="7395" marR="7395" marT="7395" marB="0" anchor="b">
                    <a:lnL>
                      <a:noFill/>
                    </a:lnL>
                    <a:lnR>
                      <a:noFill/>
                    </a:lnR>
                    <a:lnT>
                      <a:noFill/>
                    </a:lnT>
                    <a:lnB w="6350" cap="flat" cmpd="sng" algn="ctr">
                      <a:solidFill>
                        <a:srgbClr val="000000"/>
                      </a:solidFill>
                      <a:prstDash val="solid"/>
                      <a:round/>
                      <a:headEnd type="none" w="med" len="med"/>
                      <a:tailEnd type="none" w="med" len="med"/>
                    </a:lnB>
                  </a:tcPr>
                </a:tc>
              </a:tr>
              <a:tr h="229236">
                <a:tc>
                  <a:txBody>
                    <a:bodyPr/>
                    <a:lstStyle/>
                    <a:p>
                      <a:pPr algn="ctr" fontAlgn="ctr"/>
                      <a:r>
                        <a:rPr lang="es-CL" sz="1400" b="1" i="0" u="none" strike="noStrike">
                          <a:solidFill>
                            <a:srgbClr val="000000"/>
                          </a:solidFill>
                          <a:effectLst/>
                          <a:latin typeface="Calibri" panose="020F0502020204030204" pitchFamily="34" charset="0"/>
                        </a:rPr>
                        <a:t>Profesión u oficio</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1400" b="1" i="0" u="none" strike="noStrike">
                          <a:solidFill>
                            <a:srgbClr val="000000"/>
                          </a:solidFill>
                          <a:effectLst/>
                          <a:latin typeface="Calibri" panose="020F0502020204030204" pitchFamily="34" charset="0"/>
                        </a:rPr>
                        <a:t>Nº de horas</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1400" b="1" i="0" u="none" strike="noStrike">
                          <a:solidFill>
                            <a:srgbClr val="000000"/>
                          </a:solidFill>
                          <a:effectLst/>
                          <a:latin typeface="Calibri" panose="020F0502020204030204" pitchFamily="34" charset="0"/>
                        </a:rPr>
                        <a:t>valor de la hora</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1400" b="1" i="0" u="none" strike="noStrike">
                          <a:solidFill>
                            <a:srgbClr val="000000"/>
                          </a:solidFill>
                          <a:effectLst/>
                          <a:latin typeface="Calibri" panose="020F0502020204030204" pitchFamily="34" charset="0"/>
                        </a:rPr>
                        <a:t>valor total</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29236">
                <a:tc>
                  <a:txBody>
                    <a:bodyPr/>
                    <a:lstStyle/>
                    <a:p>
                      <a:pPr algn="l" fontAlgn="ctr"/>
                      <a:r>
                        <a:rPr lang="es-CL" sz="1400" b="0" i="0" u="none" strike="noStrike">
                          <a:solidFill>
                            <a:srgbClr val="000000"/>
                          </a:solidFill>
                          <a:effectLst/>
                          <a:latin typeface="Calibri" panose="020F0502020204030204" pitchFamily="34" charset="0"/>
                        </a:rPr>
                        <a:t>arbitro 1</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17</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10.000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170.000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236">
                <a:tc>
                  <a:txBody>
                    <a:bodyPr/>
                    <a:lstStyle/>
                    <a:p>
                      <a:pPr algn="l" fontAlgn="ctr"/>
                      <a:r>
                        <a:rPr lang="es-CL" sz="1400" b="0" i="0" u="none" strike="noStrike">
                          <a:solidFill>
                            <a:srgbClr val="000000"/>
                          </a:solidFill>
                          <a:effectLst/>
                          <a:latin typeface="Calibri" panose="020F0502020204030204" pitchFamily="34" charset="0"/>
                        </a:rPr>
                        <a:t>arbitro 2</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14</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10.000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140.000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236">
                <a:tc>
                  <a:txBody>
                    <a:bodyPr/>
                    <a:lstStyle/>
                    <a:p>
                      <a:pPr algn="l" fontAlgn="ctr"/>
                      <a:r>
                        <a:rPr lang="es-CL" sz="1400" b="0" i="0" u="none" strike="noStrike">
                          <a:solidFill>
                            <a:srgbClr val="000000"/>
                          </a:solidFill>
                          <a:effectLst/>
                          <a:latin typeface="Calibri" panose="020F0502020204030204" pitchFamily="34" charset="0"/>
                        </a:rPr>
                        <a:t>Entrenador</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16</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25.000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400.000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236">
                <a:tc>
                  <a:txBody>
                    <a:bodyPr/>
                    <a:lstStyle/>
                    <a:p>
                      <a:pPr algn="l" fontAlgn="ctr"/>
                      <a:r>
                        <a:rPr lang="es-CL" sz="1400" b="0" i="0" u="none" strike="noStrike">
                          <a:solidFill>
                            <a:srgbClr val="000000"/>
                          </a:solidFill>
                          <a:effectLst/>
                          <a:latin typeface="Calibri" panose="020F0502020204030204" pitchFamily="34" charset="0"/>
                        </a:rPr>
                        <a:t>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236">
                <a:tc>
                  <a:txBody>
                    <a:bodyPr/>
                    <a:lstStyle/>
                    <a:p>
                      <a:pPr algn="l" fontAlgn="ctr"/>
                      <a:r>
                        <a:rPr lang="es-CL" sz="1400" b="0" i="0" u="none" strike="noStrike">
                          <a:solidFill>
                            <a:srgbClr val="000000"/>
                          </a:solidFill>
                          <a:effectLst/>
                          <a:latin typeface="Calibri" panose="020F0502020204030204" pitchFamily="34" charset="0"/>
                        </a:rPr>
                        <a:t>director</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20</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10.000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200.000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236">
                <a:tc>
                  <a:txBody>
                    <a:bodyPr/>
                    <a:lstStyle/>
                    <a:p>
                      <a:pPr algn="l" fontAlgn="ctr"/>
                      <a:r>
                        <a:rPr lang="es-CL" sz="1400" b="0" i="0" u="none" strike="noStrike">
                          <a:solidFill>
                            <a:srgbClr val="000000"/>
                          </a:solidFill>
                          <a:effectLst/>
                          <a:latin typeface="Calibri" panose="020F0502020204030204" pitchFamily="34" charset="0"/>
                        </a:rPr>
                        <a:t>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236">
                <a:tc>
                  <a:txBody>
                    <a:bodyPr/>
                    <a:lstStyle/>
                    <a:p>
                      <a:pPr algn="l" fontAlgn="ctr"/>
                      <a:r>
                        <a:rPr lang="es-CL" sz="1400" b="0" i="0" u="none" strike="noStrike">
                          <a:solidFill>
                            <a:srgbClr val="000000"/>
                          </a:solidFill>
                          <a:effectLst/>
                          <a:latin typeface="Calibri" panose="020F0502020204030204" pitchFamily="34" charset="0"/>
                        </a:rPr>
                        <a:t>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236">
                <a:tc>
                  <a:txBody>
                    <a:bodyPr/>
                    <a:lstStyle/>
                    <a:p>
                      <a:pPr algn="l" fontAlgn="ctr"/>
                      <a:r>
                        <a:rPr lang="es-CL" sz="1400" b="0" i="0" u="none" strike="noStrike">
                          <a:solidFill>
                            <a:srgbClr val="000000"/>
                          </a:solidFill>
                          <a:effectLst/>
                          <a:latin typeface="Calibri" panose="020F0502020204030204" pitchFamily="34" charset="0"/>
                        </a:rPr>
                        <a:t>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236">
                <a:tc>
                  <a:txBody>
                    <a:bodyPr/>
                    <a:lstStyle/>
                    <a:p>
                      <a:pPr algn="l" fontAlgn="ctr"/>
                      <a:r>
                        <a:rPr lang="es-CL" sz="1400" b="0" i="0" u="none" strike="noStrike">
                          <a:solidFill>
                            <a:srgbClr val="000000"/>
                          </a:solidFill>
                          <a:effectLst/>
                          <a:latin typeface="Calibri" panose="020F0502020204030204" pitchFamily="34" charset="0"/>
                        </a:rPr>
                        <a:t>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400" b="0" i="0" u="none" strike="noStrike">
                          <a:solidFill>
                            <a:srgbClr val="000000"/>
                          </a:solidFill>
                          <a:effectLst/>
                          <a:latin typeface="Calibri" panose="020F0502020204030204" pitchFamily="34" charset="0"/>
                        </a:rPr>
                        <a:t>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0" i="0" u="none" strike="noStrike">
                          <a:solidFill>
                            <a:srgbClr val="000000"/>
                          </a:solidFill>
                          <a:effectLst/>
                          <a:latin typeface="Calibri" panose="020F0502020204030204" pitchFamily="34" charset="0"/>
                        </a:rPr>
                        <a:t>                    -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236">
                <a:tc>
                  <a:txBody>
                    <a:bodyPr/>
                    <a:lstStyle/>
                    <a:p>
                      <a:pPr algn="l" fontAlgn="ctr"/>
                      <a:r>
                        <a:rPr lang="es-CL" sz="1400" b="1" i="0" u="none" strike="noStrike">
                          <a:solidFill>
                            <a:srgbClr val="000000"/>
                          </a:solidFill>
                          <a:effectLst/>
                          <a:latin typeface="Calibri" panose="020F0502020204030204" pitchFamily="34" charset="0"/>
                        </a:rPr>
                        <a:t>Total Honorarios</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ctr"/>
                      <a:r>
                        <a:rPr lang="es-CL" sz="1400" b="0" i="0" u="none" strike="noStrike">
                          <a:solidFill>
                            <a:srgbClr val="000000"/>
                          </a:solidFill>
                          <a:effectLst/>
                          <a:latin typeface="Calibri" panose="020F0502020204030204" pitchFamily="34" charset="0"/>
                        </a:rPr>
                        <a:t>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400" b="0" i="0" u="none" strike="noStrike">
                          <a:solidFill>
                            <a:srgbClr val="000000"/>
                          </a:solidFill>
                          <a:effectLst/>
                          <a:latin typeface="Calibri" panose="020F0502020204030204" pitchFamily="34" charset="0"/>
                        </a:rPr>
                        <a:t>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400" b="1" i="0" u="none" strike="noStrike">
                          <a:solidFill>
                            <a:srgbClr val="000000"/>
                          </a:solidFill>
                          <a:effectLst/>
                          <a:latin typeface="Calibri" panose="020F0502020204030204" pitchFamily="34" charset="0"/>
                        </a:rPr>
                        <a:t>        910.000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r>
              <a:tr h="229236">
                <a:tc>
                  <a:txBody>
                    <a:bodyPr/>
                    <a:lstStyle/>
                    <a:p>
                      <a:pPr algn="l" fontAlgn="b"/>
                      <a:endParaRPr lang="es-CL" sz="1400" b="0" i="0" u="none" strike="noStrike">
                        <a:solidFill>
                          <a:srgbClr val="000000"/>
                        </a:solidFill>
                        <a:effectLst/>
                        <a:latin typeface="Calibri" panose="020F0502020204030204" pitchFamily="34" charset="0"/>
                      </a:endParaRPr>
                    </a:p>
                  </a:txBody>
                  <a:tcPr marL="7395" marR="7395" marT="739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L" sz="1400" b="0" i="0" u="none" strike="noStrike">
                        <a:solidFill>
                          <a:srgbClr val="000000"/>
                        </a:solidFill>
                        <a:effectLst/>
                        <a:latin typeface="Calibri" panose="020F0502020204030204" pitchFamily="34" charset="0"/>
                      </a:endParaRPr>
                    </a:p>
                  </a:txBody>
                  <a:tcPr marL="7395" marR="7395" marT="739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CL" sz="1400" b="0" i="0" u="none" strike="noStrike">
                        <a:solidFill>
                          <a:srgbClr val="000000"/>
                        </a:solidFill>
                        <a:effectLst/>
                        <a:latin typeface="Calibri" panose="020F0502020204030204" pitchFamily="34" charset="0"/>
                      </a:endParaRPr>
                    </a:p>
                  </a:txBody>
                  <a:tcPr marL="7395" marR="7395" marT="739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CL" sz="1400" b="0" i="0" u="none" strike="noStrike">
                        <a:solidFill>
                          <a:srgbClr val="000000"/>
                        </a:solidFill>
                        <a:effectLst/>
                        <a:latin typeface="Calibri" panose="020F0502020204030204" pitchFamily="34" charset="0"/>
                      </a:endParaRPr>
                    </a:p>
                  </a:txBody>
                  <a:tcPr marL="7395" marR="7395" marT="739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236">
                <a:tc>
                  <a:txBody>
                    <a:bodyPr/>
                    <a:lstStyle/>
                    <a:p>
                      <a:pPr algn="l" fontAlgn="b"/>
                      <a:r>
                        <a:rPr lang="es-CL" sz="1400" b="1" i="0" u="none" strike="noStrike">
                          <a:solidFill>
                            <a:srgbClr val="000000"/>
                          </a:solidFill>
                          <a:effectLst/>
                          <a:latin typeface="Calibri" panose="020F0502020204030204" pitchFamily="34" charset="0"/>
                        </a:rPr>
                        <a:t>Tope Financiamiento</a:t>
                      </a:r>
                    </a:p>
                  </a:txBody>
                  <a:tcPr marL="7395" marR="7395" marT="73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s-CL" sz="900" b="0" i="0" u="none" strike="noStrike">
                        <a:solidFill>
                          <a:srgbClr val="000000"/>
                        </a:solidFill>
                        <a:effectLst/>
                        <a:latin typeface="Calibri" panose="020F0502020204030204" pitchFamily="34" charset="0"/>
                      </a:endParaRPr>
                    </a:p>
                  </a:txBody>
                  <a:tcPr marL="7395" marR="7395" marT="739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CL" sz="1400" b="0" i="0" u="none" strike="noStrike">
                        <a:solidFill>
                          <a:srgbClr val="000000"/>
                        </a:solidFill>
                        <a:effectLst/>
                        <a:latin typeface="Calibri" panose="020F0502020204030204" pitchFamily="34" charset="0"/>
                      </a:endParaRPr>
                    </a:p>
                  </a:txBody>
                  <a:tcPr marL="7395" marR="7395" marT="739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CL" sz="1400" b="1" i="0" u="none" strike="noStrike">
                          <a:solidFill>
                            <a:srgbClr val="000000"/>
                          </a:solidFill>
                          <a:effectLst/>
                          <a:latin typeface="Calibri" panose="020F0502020204030204" pitchFamily="34" charset="0"/>
                        </a:rPr>
                        <a:t>     4.000.000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47894">
                <a:tc>
                  <a:txBody>
                    <a:bodyPr/>
                    <a:lstStyle/>
                    <a:p>
                      <a:pPr algn="l" fontAlgn="b"/>
                      <a:endParaRPr lang="es-CL" sz="900" b="0" i="0" u="none" strike="noStrike">
                        <a:solidFill>
                          <a:srgbClr val="000000"/>
                        </a:solidFill>
                        <a:effectLst/>
                        <a:latin typeface="Calibri" panose="020F0502020204030204" pitchFamily="34" charset="0"/>
                      </a:endParaRPr>
                    </a:p>
                  </a:txBody>
                  <a:tcPr marL="7395" marR="7395" marT="739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CL" sz="900" b="0" i="0" u="none" strike="noStrike">
                        <a:solidFill>
                          <a:srgbClr val="000000"/>
                        </a:solidFill>
                        <a:effectLst/>
                        <a:latin typeface="Calibri" panose="020F0502020204030204" pitchFamily="34" charset="0"/>
                      </a:endParaRPr>
                    </a:p>
                  </a:txBody>
                  <a:tcPr marL="7395" marR="7395" marT="7395" marB="0" anchor="b">
                    <a:lnL>
                      <a:noFill/>
                    </a:lnL>
                    <a:lnR>
                      <a:noFill/>
                    </a:lnR>
                    <a:lnT>
                      <a:noFill/>
                    </a:lnT>
                    <a:lnB>
                      <a:noFill/>
                    </a:lnB>
                  </a:tcPr>
                </a:tc>
                <a:tc>
                  <a:txBody>
                    <a:bodyPr/>
                    <a:lstStyle/>
                    <a:p>
                      <a:pPr algn="l" fontAlgn="b"/>
                      <a:endParaRPr lang="es-CL" sz="900" b="0" i="0" u="none" strike="noStrike">
                        <a:solidFill>
                          <a:srgbClr val="000000"/>
                        </a:solidFill>
                        <a:effectLst/>
                        <a:latin typeface="Calibri" panose="020F0502020204030204" pitchFamily="34" charset="0"/>
                      </a:endParaRPr>
                    </a:p>
                  </a:txBody>
                  <a:tcPr marL="7395" marR="7395" marT="7395" marB="0" anchor="b">
                    <a:lnL>
                      <a:noFill/>
                    </a:lnL>
                    <a:lnR>
                      <a:noFill/>
                    </a:lnR>
                    <a:lnT>
                      <a:noFill/>
                    </a:lnT>
                    <a:lnB>
                      <a:noFill/>
                    </a:lnB>
                  </a:tcPr>
                </a:tc>
                <a:tc>
                  <a:txBody>
                    <a:bodyPr/>
                    <a:lstStyle/>
                    <a:p>
                      <a:pPr algn="l" fontAlgn="b"/>
                      <a:endParaRPr lang="es-CL" sz="900" b="0" i="0" u="none" strike="noStrike">
                        <a:solidFill>
                          <a:srgbClr val="000000"/>
                        </a:solidFill>
                        <a:effectLst/>
                        <a:latin typeface="Calibri" panose="020F0502020204030204" pitchFamily="34" charset="0"/>
                      </a:endParaRPr>
                    </a:p>
                  </a:txBody>
                  <a:tcPr marL="7395" marR="7395" marT="7395" marB="0" anchor="b">
                    <a:lnL>
                      <a:noFill/>
                    </a:lnL>
                    <a:lnR>
                      <a:noFill/>
                    </a:lnR>
                    <a:lnT w="6350" cap="flat" cmpd="sng" algn="ctr">
                      <a:solidFill>
                        <a:srgbClr val="000000"/>
                      </a:solidFill>
                      <a:prstDash val="solid"/>
                      <a:round/>
                      <a:headEnd type="none" w="med" len="med"/>
                      <a:tailEnd type="none" w="med" len="med"/>
                    </a:lnT>
                    <a:lnB>
                      <a:noFill/>
                    </a:lnB>
                  </a:tcPr>
                </a:tc>
              </a:tr>
              <a:tr h="147894">
                <a:tc>
                  <a:txBody>
                    <a:bodyPr/>
                    <a:lstStyle/>
                    <a:p>
                      <a:pPr algn="l" fontAlgn="b"/>
                      <a:endParaRPr lang="es-CL" sz="900" b="0" i="0" u="none" strike="noStrike">
                        <a:solidFill>
                          <a:srgbClr val="000000"/>
                        </a:solidFill>
                        <a:effectLst/>
                        <a:latin typeface="Calibri" panose="020F0502020204030204" pitchFamily="34" charset="0"/>
                      </a:endParaRPr>
                    </a:p>
                  </a:txBody>
                  <a:tcPr marL="7395" marR="7395" marT="739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L" sz="900" b="0" i="0" u="none" strike="noStrike">
                        <a:solidFill>
                          <a:srgbClr val="000000"/>
                        </a:solidFill>
                        <a:effectLst/>
                        <a:latin typeface="Calibri" panose="020F0502020204030204" pitchFamily="34" charset="0"/>
                      </a:endParaRPr>
                    </a:p>
                  </a:txBody>
                  <a:tcPr marL="7395" marR="7395" marT="739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L" sz="900" b="0" i="0" u="none" strike="noStrike">
                        <a:solidFill>
                          <a:srgbClr val="000000"/>
                        </a:solidFill>
                        <a:effectLst/>
                        <a:latin typeface="Calibri" panose="020F0502020204030204" pitchFamily="34" charset="0"/>
                      </a:endParaRPr>
                    </a:p>
                  </a:txBody>
                  <a:tcPr marL="7395" marR="7395" marT="7395" marB="0" anchor="b">
                    <a:lnL>
                      <a:noFill/>
                    </a:lnL>
                    <a:lnR>
                      <a:noFill/>
                    </a:lnR>
                    <a:lnT>
                      <a:noFill/>
                    </a:lnT>
                    <a:lnB>
                      <a:noFill/>
                    </a:lnB>
                  </a:tcPr>
                </a:tc>
                <a:tc>
                  <a:txBody>
                    <a:bodyPr/>
                    <a:lstStyle/>
                    <a:p>
                      <a:pPr algn="l" fontAlgn="b"/>
                      <a:endParaRPr lang="es-CL" sz="900" b="0" i="0" u="none" strike="noStrike">
                        <a:solidFill>
                          <a:srgbClr val="000000"/>
                        </a:solidFill>
                        <a:effectLst/>
                        <a:latin typeface="Calibri" panose="020F0502020204030204" pitchFamily="34" charset="0"/>
                      </a:endParaRPr>
                    </a:p>
                  </a:txBody>
                  <a:tcPr marL="7395" marR="7395" marT="7395" marB="0" anchor="b">
                    <a:lnL>
                      <a:noFill/>
                    </a:lnL>
                    <a:lnR>
                      <a:noFill/>
                    </a:lnR>
                    <a:lnT>
                      <a:noFill/>
                    </a:lnT>
                    <a:lnB w="6350" cap="flat" cmpd="sng" algn="ctr">
                      <a:solidFill>
                        <a:srgbClr val="000000"/>
                      </a:solidFill>
                      <a:prstDash val="solid"/>
                      <a:round/>
                      <a:headEnd type="none" w="med" len="med"/>
                      <a:tailEnd type="none" w="med" len="med"/>
                    </a:lnB>
                  </a:tcPr>
                </a:tc>
              </a:tr>
              <a:tr h="221841">
                <a:tc gridSpan="2">
                  <a:txBody>
                    <a:bodyPr/>
                    <a:lstStyle/>
                    <a:p>
                      <a:pPr algn="l" fontAlgn="ctr"/>
                      <a:r>
                        <a:rPr lang="es-CL" sz="900" b="1" i="0" u="none" strike="noStrike">
                          <a:solidFill>
                            <a:srgbClr val="000000"/>
                          </a:solidFill>
                          <a:effectLst/>
                          <a:latin typeface="Calibri" panose="020F0502020204030204" pitchFamily="34" charset="0"/>
                        </a:rPr>
                        <a:t>Tope representatne legal e integrantes del directorio (IPSFL)</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es-CL"/>
                    </a:p>
                  </a:txBody>
                  <a:tcPr/>
                </a:tc>
                <a:tc>
                  <a:txBody>
                    <a:bodyPr/>
                    <a:lstStyle/>
                    <a:p>
                      <a:pPr algn="l" fontAlgn="b"/>
                      <a:endParaRPr lang="es-CL" sz="900" b="0" i="0" u="none" strike="noStrike">
                        <a:solidFill>
                          <a:srgbClr val="000000"/>
                        </a:solidFill>
                        <a:effectLst/>
                        <a:latin typeface="Calibri" panose="020F0502020204030204" pitchFamily="34" charset="0"/>
                      </a:endParaRPr>
                    </a:p>
                  </a:txBody>
                  <a:tcPr marL="7395" marR="7395" marT="73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CL" sz="1400" b="1" i="0" u="none" strike="noStrike" dirty="0">
                          <a:solidFill>
                            <a:srgbClr val="000000"/>
                          </a:solidFill>
                          <a:effectLst/>
                          <a:latin typeface="Calibri" panose="020F0502020204030204" pitchFamily="34" charset="0"/>
                        </a:rPr>
                        <a:t>        800.000 </a:t>
                      </a:r>
                    </a:p>
                  </a:txBody>
                  <a:tcPr marL="7395" marR="7395" marT="73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r>
            </a:tbl>
          </a:graphicData>
        </a:graphic>
      </p:graphicFrame>
    </p:spTree>
    <p:extLst>
      <p:ext uri="{BB962C8B-B14F-4D97-AF65-F5344CB8AC3E}">
        <p14:creationId xmlns:p14="http://schemas.microsoft.com/office/powerpoint/2010/main" val="33135274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1928924621"/>
              </p:ext>
            </p:extLst>
          </p:nvPr>
        </p:nvGraphicFramePr>
        <p:xfrm>
          <a:off x="1043608" y="1340768"/>
          <a:ext cx="7143854" cy="4022723"/>
        </p:xfrm>
        <a:graphic>
          <a:graphicData uri="http://schemas.openxmlformats.org/drawingml/2006/table">
            <a:tbl>
              <a:tblPr/>
              <a:tblGrid>
                <a:gridCol w="2174216"/>
                <a:gridCol w="2320890"/>
                <a:gridCol w="1501245"/>
                <a:gridCol w="1147503"/>
              </a:tblGrid>
              <a:tr h="267033">
                <a:tc gridSpan="4">
                  <a:txBody>
                    <a:bodyPr/>
                    <a:lstStyle/>
                    <a:p>
                      <a:pPr algn="ctr" fontAlgn="b"/>
                      <a:r>
                        <a:rPr lang="es-CL" sz="1600" b="1" i="0" u="none" strike="noStrike">
                          <a:solidFill>
                            <a:srgbClr val="000000"/>
                          </a:solidFill>
                          <a:effectLst/>
                          <a:latin typeface="Calibri" panose="020F0502020204030204" pitchFamily="34" charset="0"/>
                        </a:rPr>
                        <a:t>CÁLCULO GASTOS DE INVERSION</a:t>
                      </a:r>
                    </a:p>
                  </a:txBody>
                  <a:tcPr marL="8614" marR="8614" marT="8614" marB="0" anchor="b">
                    <a:lnL>
                      <a:noFill/>
                    </a:lnL>
                    <a:lnR>
                      <a:noFill/>
                    </a:lnR>
                    <a:lnT>
                      <a:noFill/>
                    </a:lnT>
                    <a:lnB>
                      <a:noFill/>
                    </a:lnB>
                  </a:tcPr>
                </a:tc>
                <a:tc hMerge="1">
                  <a:txBody>
                    <a:bodyPr/>
                    <a:lstStyle/>
                    <a:p>
                      <a:endParaRPr lang="es-CL"/>
                    </a:p>
                  </a:txBody>
                  <a:tcPr/>
                </a:tc>
                <a:tc hMerge="1">
                  <a:txBody>
                    <a:bodyPr/>
                    <a:lstStyle/>
                    <a:p>
                      <a:endParaRPr lang="es-CL"/>
                    </a:p>
                  </a:txBody>
                  <a:tcPr/>
                </a:tc>
                <a:tc hMerge="1">
                  <a:txBody>
                    <a:bodyPr/>
                    <a:lstStyle/>
                    <a:p>
                      <a:endParaRPr lang="es-CL"/>
                    </a:p>
                  </a:txBody>
                  <a:tcPr/>
                </a:tc>
              </a:tr>
              <a:tr h="267033">
                <a:tc>
                  <a:txBody>
                    <a:bodyPr/>
                    <a:lstStyle/>
                    <a:p>
                      <a:pPr algn="l" fontAlgn="b"/>
                      <a:endParaRPr lang="es-CL" sz="1000" b="0" i="0" u="none" strike="noStrike">
                        <a:solidFill>
                          <a:srgbClr val="000000"/>
                        </a:solidFill>
                        <a:effectLst/>
                        <a:latin typeface="Calibri" panose="020F0502020204030204" pitchFamily="34" charset="0"/>
                      </a:endParaRPr>
                    </a:p>
                  </a:txBody>
                  <a:tcPr marL="8614" marR="8614" marT="861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L" sz="1000" b="0" i="0" u="none" strike="noStrike">
                        <a:solidFill>
                          <a:srgbClr val="000000"/>
                        </a:solidFill>
                        <a:effectLst/>
                        <a:latin typeface="Calibri" panose="020F0502020204030204" pitchFamily="34" charset="0"/>
                      </a:endParaRPr>
                    </a:p>
                  </a:txBody>
                  <a:tcPr marL="8614" marR="8614" marT="861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L" sz="1000" b="0" i="0" u="none" strike="noStrike">
                        <a:solidFill>
                          <a:srgbClr val="000000"/>
                        </a:solidFill>
                        <a:effectLst/>
                        <a:latin typeface="Calibri" panose="020F0502020204030204" pitchFamily="34" charset="0"/>
                      </a:endParaRPr>
                    </a:p>
                  </a:txBody>
                  <a:tcPr marL="8614" marR="8614" marT="861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L" sz="1000" b="0" i="0" u="none" strike="noStrike">
                        <a:solidFill>
                          <a:srgbClr val="000000"/>
                        </a:solidFill>
                        <a:effectLst/>
                        <a:latin typeface="Calibri" panose="020F0502020204030204" pitchFamily="34" charset="0"/>
                      </a:endParaRPr>
                    </a:p>
                  </a:txBody>
                  <a:tcPr marL="8614" marR="8614" marT="8614" marB="0" anchor="b">
                    <a:lnL>
                      <a:noFill/>
                    </a:lnL>
                    <a:lnR>
                      <a:noFill/>
                    </a:lnR>
                    <a:lnT>
                      <a:noFill/>
                    </a:lnT>
                    <a:lnB w="6350" cap="flat" cmpd="sng" algn="ctr">
                      <a:solidFill>
                        <a:srgbClr val="000000"/>
                      </a:solidFill>
                      <a:prstDash val="solid"/>
                      <a:round/>
                      <a:headEnd type="none" w="med" len="med"/>
                      <a:tailEnd type="none" w="med" len="med"/>
                    </a:lnB>
                  </a:tcPr>
                </a:tc>
              </a:tr>
              <a:tr h="267033">
                <a:tc>
                  <a:txBody>
                    <a:bodyPr/>
                    <a:lstStyle/>
                    <a:p>
                      <a:pPr algn="ctr" fontAlgn="ctr"/>
                      <a:r>
                        <a:rPr lang="es-CL" sz="1600" b="1" i="0" u="none" strike="noStrike">
                          <a:solidFill>
                            <a:srgbClr val="000000"/>
                          </a:solidFill>
                          <a:effectLst/>
                          <a:latin typeface="Calibri" panose="020F0502020204030204" pitchFamily="34" charset="0"/>
                        </a:rPr>
                        <a:t>Detalle por tipo de gasto</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1600" b="1" i="0" u="none" strike="noStrike">
                          <a:solidFill>
                            <a:srgbClr val="000000"/>
                          </a:solidFill>
                          <a:effectLst/>
                          <a:latin typeface="Calibri" panose="020F0502020204030204" pitchFamily="34" charset="0"/>
                        </a:rPr>
                        <a:t>Cantidad (Unidades)</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1600" b="1" i="0" u="none" strike="noStrike">
                          <a:solidFill>
                            <a:srgbClr val="000000"/>
                          </a:solidFill>
                          <a:effectLst/>
                          <a:latin typeface="Calibri" panose="020F0502020204030204" pitchFamily="34" charset="0"/>
                        </a:rPr>
                        <a:t>Valor por unidad</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1600" b="1" i="0" u="none" strike="noStrike">
                          <a:solidFill>
                            <a:srgbClr val="000000"/>
                          </a:solidFill>
                          <a:effectLst/>
                          <a:latin typeface="Calibri" panose="020F0502020204030204" pitchFamily="34" charset="0"/>
                        </a:rPr>
                        <a:t>Valor total</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67033">
                <a:tc>
                  <a:txBody>
                    <a:bodyPr/>
                    <a:lstStyle/>
                    <a:p>
                      <a:pPr algn="l" fontAlgn="ctr"/>
                      <a:r>
                        <a:rPr lang="es-CL" sz="1600" b="0" i="0" u="none" strike="noStrike">
                          <a:solidFill>
                            <a:srgbClr val="000000"/>
                          </a:solidFill>
                          <a:effectLst/>
                          <a:latin typeface="Calibri" panose="020F0502020204030204" pitchFamily="34" charset="0"/>
                        </a:rPr>
                        <a:t>balones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20</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35.000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700.000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7033">
                <a:tc>
                  <a:txBody>
                    <a:bodyPr/>
                    <a:lstStyle/>
                    <a:p>
                      <a:pPr algn="l" fontAlgn="ctr"/>
                      <a:r>
                        <a:rPr lang="es-CL" sz="1600" b="0" i="0" u="none" strike="noStrike">
                          <a:solidFill>
                            <a:srgbClr val="000000"/>
                          </a:solidFill>
                          <a:effectLst/>
                          <a:latin typeface="Calibri" panose="020F0502020204030204" pitchFamily="34" charset="0"/>
                        </a:rPr>
                        <a:t>arcos</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6</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150.000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900.000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7033">
                <a:tc>
                  <a:txBody>
                    <a:bodyPr/>
                    <a:lstStyle/>
                    <a:p>
                      <a:pPr algn="l" fontAlgn="ctr"/>
                      <a:r>
                        <a:rPr lang="es-CL" sz="1600" b="0" i="0" u="none" strike="noStrike">
                          <a:solidFill>
                            <a:srgbClr val="000000"/>
                          </a:solidFill>
                          <a:effectLst/>
                          <a:latin typeface="Calibri" panose="020F0502020204030204" pitchFamily="34" charset="0"/>
                        </a:rPr>
                        <a:t>mallas</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6</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80.000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480.000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7033">
                <a:tc>
                  <a:txBody>
                    <a:bodyPr/>
                    <a:lstStyle/>
                    <a:p>
                      <a:pPr algn="l" fontAlgn="ctr"/>
                      <a:r>
                        <a:rPr lang="es-CL" sz="1600" b="0" i="0" u="none" strike="noStrike">
                          <a:solidFill>
                            <a:srgbClr val="000000"/>
                          </a:solidFill>
                          <a:effectLst/>
                          <a:latin typeface="Calibri" panose="020F0502020204030204" pitchFamily="34" charset="0"/>
                        </a:rPr>
                        <a:t>equipo club</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40</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40.000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1.600.000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7033">
                <a:tc>
                  <a:txBody>
                    <a:bodyPr/>
                    <a:lstStyle/>
                    <a:p>
                      <a:pPr algn="l" fontAlgn="ctr"/>
                      <a:r>
                        <a:rPr lang="es-CL" sz="1600" b="0" i="0" u="none" strike="noStrike">
                          <a:solidFill>
                            <a:srgbClr val="000000"/>
                          </a:solidFill>
                          <a:effectLst/>
                          <a:latin typeface="Calibri" panose="020F0502020204030204" pitchFamily="34" charset="0"/>
                        </a:rPr>
                        <a:t>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7033">
                <a:tc>
                  <a:txBody>
                    <a:bodyPr/>
                    <a:lstStyle/>
                    <a:p>
                      <a:pPr algn="l" fontAlgn="ctr"/>
                      <a:r>
                        <a:rPr lang="es-CL" sz="1600" b="0" i="0" u="none" strike="noStrike">
                          <a:solidFill>
                            <a:srgbClr val="000000"/>
                          </a:solidFill>
                          <a:effectLst/>
                          <a:latin typeface="Calibri" panose="020F0502020204030204" pitchFamily="34" charset="0"/>
                        </a:rPr>
                        <a:t>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7033">
                <a:tc>
                  <a:txBody>
                    <a:bodyPr/>
                    <a:lstStyle/>
                    <a:p>
                      <a:pPr algn="l" fontAlgn="ctr"/>
                      <a:r>
                        <a:rPr lang="es-CL" sz="1600" b="0" i="0" u="none" strike="noStrike">
                          <a:solidFill>
                            <a:srgbClr val="000000"/>
                          </a:solidFill>
                          <a:effectLst/>
                          <a:latin typeface="Calibri" panose="020F0502020204030204" pitchFamily="34" charset="0"/>
                        </a:rPr>
                        <a:t>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7033">
                <a:tc>
                  <a:txBody>
                    <a:bodyPr/>
                    <a:lstStyle/>
                    <a:p>
                      <a:pPr algn="l" fontAlgn="ctr"/>
                      <a:r>
                        <a:rPr lang="es-CL" sz="1600" b="0" i="0" u="none" strike="noStrike">
                          <a:solidFill>
                            <a:srgbClr val="000000"/>
                          </a:solidFill>
                          <a:effectLst/>
                          <a:latin typeface="Calibri" panose="020F0502020204030204" pitchFamily="34" charset="0"/>
                        </a:rPr>
                        <a:t>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7033">
                <a:tc>
                  <a:txBody>
                    <a:bodyPr/>
                    <a:lstStyle/>
                    <a:p>
                      <a:pPr algn="l" fontAlgn="ctr"/>
                      <a:r>
                        <a:rPr lang="es-CL" sz="1600" b="0" i="0" u="none" strike="noStrike">
                          <a:solidFill>
                            <a:srgbClr val="000000"/>
                          </a:solidFill>
                          <a:effectLst/>
                          <a:latin typeface="Calibri" panose="020F0502020204030204" pitchFamily="34" charset="0"/>
                        </a:rPr>
                        <a:t>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600" b="0" i="0" u="none" strike="noStrike">
                          <a:solidFill>
                            <a:srgbClr val="000000"/>
                          </a:solidFill>
                          <a:effectLst/>
                          <a:latin typeface="Calibri" panose="020F0502020204030204" pitchFamily="34" charset="0"/>
                        </a:rPr>
                        <a:t>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0" i="0" u="none" strike="noStrike">
                          <a:solidFill>
                            <a:srgbClr val="000000"/>
                          </a:solidFill>
                          <a:effectLst/>
                          <a:latin typeface="Calibri" panose="020F0502020204030204" pitchFamily="34" charset="0"/>
                        </a:rPr>
                        <a:t>                    -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7033">
                <a:tc>
                  <a:txBody>
                    <a:bodyPr/>
                    <a:lstStyle/>
                    <a:p>
                      <a:pPr algn="l" fontAlgn="ctr"/>
                      <a:r>
                        <a:rPr lang="es-CL" sz="1600" b="1" i="0" u="none" strike="noStrike">
                          <a:solidFill>
                            <a:srgbClr val="000000"/>
                          </a:solidFill>
                          <a:effectLst/>
                          <a:latin typeface="Calibri" panose="020F0502020204030204" pitchFamily="34" charset="0"/>
                        </a:rPr>
                        <a:t>Total Honorarios</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ctr"/>
                      <a:r>
                        <a:rPr lang="es-CL" sz="1600" b="0" i="0" u="none" strike="noStrike">
                          <a:solidFill>
                            <a:srgbClr val="000000"/>
                          </a:solidFill>
                          <a:effectLst/>
                          <a:latin typeface="Calibri" panose="020F0502020204030204" pitchFamily="34" charset="0"/>
                        </a:rPr>
                        <a:t>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600" b="0" i="0" u="none" strike="noStrike">
                          <a:solidFill>
                            <a:srgbClr val="000000"/>
                          </a:solidFill>
                          <a:effectLst/>
                          <a:latin typeface="Calibri" panose="020F0502020204030204" pitchFamily="34" charset="0"/>
                        </a:rPr>
                        <a:t>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600" b="1" i="0" u="none" strike="noStrike">
                          <a:solidFill>
                            <a:srgbClr val="000000"/>
                          </a:solidFill>
                          <a:effectLst/>
                          <a:latin typeface="Calibri" panose="020F0502020204030204" pitchFamily="34" charset="0"/>
                        </a:rPr>
                        <a:t>     3.680.000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r>
              <a:tr h="267033">
                <a:tc>
                  <a:txBody>
                    <a:bodyPr/>
                    <a:lstStyle/>
                    <a:p>
                      <a:pPr algn="l" fontAlgn="b"/>
                      <a:endParaRPr lang="es-CL" sz="1600" b="0" i="0" u="none" strike="noStrike">
                        <a:solidFill>
                          <a:srgbClr val="000000"/>
                        </a:solidFill>
                        <a:effectLst/>
                        <a:latin typeface="Calibri" panose="020F0502020204030204" pitchFamily="34" charset="0"/>
                      </a:endParaRPr>
                    </a:p>
                  </a:txBody>
                  <a:tcPr marL="8614" marR="8614" marT="861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L" sz="1600" b="0" i="0" u="none" strike="noStrike">
                        <a:solidFill>
                          <a:srgbClr val="000000"/>
                        </a:solidFill>
                        <a:effectLst/>
                        <a:latin typeface="Calibri" panose="020F0502020204030204" pitchFamily="34" charset="0"/>
                      </a:endParaRPr>
                    </a:p>
                  </a:txBody>
                  <a:tcPr marL="8614" marR="8614" marT="861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CL" sz="1600" b="0" i="0" u="none" strike="noStrike">
                        <a:solidFill>
                          <a:srgbClr val="000000"/>
                        </a:solidFill>
                        <a:effectLst/>
                        <a:latin typeface="Calibri" panose="020F0502020204030204" pitchFamily="34" charset="0"/>
                      </a:endParaRPr>
                    </a:p>
                  </a:txBody>
                  <a:tcPr marL="8614" marR="8614" marT="8614"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CL" sz="1600" b="0" i="0" u="none" strike="noStrike">
                        <a:solidFill>
                          <a:srgbClr val="000000"/>
                        </a:solidFill>
                        <a:effectLst/>
                        <a:latin typeface="Calibri" panose="020F0502020204030204" pitchFamily="34" charset="0"/>
                      </a:endParaRPr>
                    </a:p>
                  </a:txBody>
                  <a:tcPr marL="8614" marR="8614" marT="8614"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261">
                <a:tc>
                  <a:txBody>
                    <a:bodyPr/>
                    <a:lstStyle/>
                    <a:p>
                      <a:pPr algn="l" fontAlgn="b"/>
                      <a:r>
                        <a:rPr lang="es-CL" sz="1600" b="1" i="0" u="none" strike="noStrike">
                          <a:solidFill>
                            <a:srgbClr val="000000"/>
                          </a:solidFill>
                          <a:effectLst/>
                          <a:latin typeface="Calibri" panose="020F0502020204030204" pitchFamily="34" charset="0"/>
                        </a:rPr>
                        <a:t>Tope Financiamiento</a:t>
                      </a:r>
                    </a:p>
                  </a:txBody>
                  <a:tcPr marL="8614" marR="8614" marT="861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s-CL" sz="1000" b="0" i="0" u="none" strike="noStrike">
                        <a:solidFill>
                          <a:srgbClr val="000000"/>
                        </a:solidFill>
                        <a:effectLst/>
                        <a:latin typeface="Calibri" panose="020F0502020204030204" pitchFamily="34" charset="0"/>
                      </a:endParaRPr>
                    </a:p>
                  </a:txBody>
                  <a:tcPr marL="8614" marR="8614" marT="861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CL" sz="1600" b="0" i="0" u="none" strike="noStrike">
                        <a:solidFill>
                          <a:srgbClr val="000000"/>
                        </a:solidFill>
                        <a:effectLst/>
                        <a:latin typeface="Calibri" panose="020F0502020204030204" pitchFamily="34" charset="0"/>
                      </a:endParaRPr>
                    </a:p>
                  </a:txBody>
                  <a:tcPr marL="8614" marR="8614" marT="8614"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CL" sz="1600" b="1" i="0" u="none" strike="noStrike" dirty="0">
                          <a:solidFill>
                            <a:srgbClr val="000000"/>
                          </a:solidFill>
                          <a:effectLst/>
                          <a:latin typeface="Calibri" panose="020F0502020204030204" pitchFamily="34" charset="0"/>
                        </a:rPr>
                        <a:t>     4.000.000 </a:t>
                      </a:r>
                    </a:p>
                  </a:txBody>
                  <a:tcPr marL="8614" marR="8614" marT="86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17904768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2023189952"/>
              </p:ext>
            </p:extLst>
          </p:nvPr>
        </p:nvGraphicFramePr>
        <p:xfrm>
          <a:off x="971600" y="980728"/>
          <a:ext cx="7348413" cy="5032087"/>
        </p:xfrm>
        <a:graphic>
          <a:graphicData uri="http://schemas.openxmlformats.org/drawingml/2006/table">
            <a:tbl>
              <a:tblPr/>
              <a:tblGrid>
                <a:gridCol w="2236473"/>
                <a:gridCol w="2387347"/>
                <a:gridCol w="1544232"/>
                <a:gridCol w="1180361"/>
              </a:tblGrid>
              <a:tr h="274679">
                <a:tc gridSpan="4">
                  <a:txBody>
                    <a:bodyPr/>
                    <a:lstStyle/>
                    <a:p>
                      <a:pPr algn="ctr" fontAlgn="b"/>
                      <a:r>
                        <a:rPr lang="es-CL" sz="1700" b="1" i="0" u="none" strike="noStrike">
                          <a:solidFill>
                            <a:srgbClr val="000000"/>
                          </a:solidFill>
                          <a:effectLst/>
                          <a:latin typeface="Calibri" panose="020F0502020204030204" pitchFamily="34" charset="0"/>
                        </a:rPr>
                        <a:t>CÁLCULO GASTOS OPERACIÓN</a:t>
                      </a:r>
                    </a:p>
                  </a:txBody>
                  <a:tcPr marL="8861" marR="8861" marT="8861" marB="0" anchor="b">
                    <a:lnL>
                      <a:noFill/>
                    </a:lnL>
                    <a:lnR>
                      <a:noFill/>
                    </a:lnR>
                    <a:lnT>
                      <a:noFill/>
                    </a:lnT>
                    <a:lnB>
                      <a:noFill/>
                    </a:lnB>
                  </a:tcPr>
                </a:tc>
                <a:tc hMerge="1">
                  <a:txBody>
                    <a:bodyPr/>
                    <a:lstStyle/>
                    <a:p>
                      <a:endParaRPr lang="es-CL"/>
                    </a:p>
                  </a:txBody>
                  <a:tcPr/>
                </a:tc>
                <a:tc hMerge="1">
                  <a:txBody>
                    <a:bodyPr/>
                    <a:lstStyle/>
                    <a:p>
                      <a:endParaRPr lang="es-CL"/>
                    </a:p>
                  </a:txBody>
                  <a:tcPr/>
                </a:tc>
                <a:tc hMerge="1">
                  <a:txBody>
                    <a:bodyPr/>
                    <a:lstStyle/>
                    <a:p>
                      <a:endParaRPr lang="es-CL"/>
                    </a:p>
                  </a:txBody>
                  <a:tcPr/>
                </a:tc>
              </a:tr>
              <a:tr h="177213">
                <a:tc>
                  <a:txBody>
                    <a:bodyPr/>
                    <a:lstStyle/>
                    <a:p>
                      <a:pPr algn="l" fontAlgn="b"/>
                      <a:endParaRPr lang="es-CL" sz="1000" b="0" i="0" u="none" strike="noStrike">
                        <a:solidFill>
                          <a:srgbClr val="000000"/>
                        </a:solidFill>
                        <a:effectLst/>
                        <a:latin typeface="Calibri" panose="020F0502020204030204" pitchFamily="34" charset="0"/>
                      </a:endParaRPr>
                    </a:p>
                  </a:txBody>
                  <a:tcPr marL="8861" marR="8861" marT="886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L" sz="1000" b="0" i="0" u="none" strike="noStrike">
                        <a:solidFill>
                          <a:srgbClr val="000000"/>
                        </a:solidFill>
                        <a:effectLst/>
                        <a:latin typeface="Calibri" panose="020F0502020204030204" pitchFamily="34" charset="0"/>
                      </a:endParaRPr>
                    </a:p>
                  </a:txBody>
                  <a:tcPr marL="8861" marR="8861" marT="886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L" sz="1000" b="0" i="0" u="none" strike="noStrike">
                        <a:solidFill>
                          <a:srgbClr val="000000"/>
                        </a:solidFill>
                        <a:effectLst/>
                        <a:latin typeface="Calibri" panose="020F0502020204030204" pitchFamily="34" charset="0"/>
                      </a:endParaRPr>
                    </a:p>
                  </a:txBody>
                  <a:tcPr marL="8861" marR="8861" marT="886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s-CL" sz="1000" b="0" i="0" u="none" strike="noStrike">
                        <a:solidFill>
                          <a:srgbClr val="000000"/>
                        </a:solidFill>
                        <a:effectLst/>
                        <a:latin typeface="Calibri" panose="020F0502020204030204" pitchFamily="34" charset="0"/>
                      </a:endParaRPr>
                    </a:p>
                  </a:txBody>
                  <a:tcPr marL="8861" marR="8861" marT="8861" marB="0" anchor="b">
                    <a:lnL>
                      <a:noFill/>
                    </a:lnL>
                    <a:lnR>
                      <a:noFill/>
                    </a:lnR>
                    <a:lnT>
                      <a:noFill/>
                    </a:lnT>
                    <a:lnB w="6350" cap="flat" cmpd="sng" algn="ctr">
                      <a:solidFill>
                        <a:srgbClr val="000000"/>
                      </a:solidFill>
                      <a:prstDash val="solid"/>
                      <a:round/>
                      <a:headEnd type="none" w="med" len="med"/>
                      <a:tailEnd type="none" w="med" len="med"/>
                    </a:lnB>
                  </a:tcPr>
                </a:tc>
              </a:tr>
              <a:tr h="274679">
                <a:tc>
                  <a:txBody>
                    <a:bodyPr/>
                    <a:lstStyle/>
                    <a:p>
                      <a:pPr algn="ctr" fontAlgn="ctr"/>
                      <a:r>
                        <a:rPr lang="es-CL" sz="1700" b="1" i="0" u="none" strike="noStrike">
                          <a:solidFill>
                            <a:srgbClr val="000000"/>
                          </a:solidFill>
                          <a:effectLst/>
                          <a:latin typeface="Calibri" panose="020F0502020204030204" pitchFamily="34" charset="0"/>
                        </a:rPr>
                        <a:t>Detalle por tipo de gasto</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1700" b="1" i="0" u="none" strike="noStrike">
                          <a:solidFill>
                            <a:srgbClr val="000000"/>
                          </a:solidFill>
                          <a:effectLst/>
                          <a:latin typeface="Calibri" panose="020F0502020204030204" pitchFamily="34" charset="0"/>
                        </a:rPr>
                        <a:t>Cantidad (Unidades)</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1700" b="1" i="0" u="none" strike="noStrike">
                          <a:solidFill>
                            <a:srgbClr val="000000"/>
                          </a:solidFill>
                          <a:effectLst/>
                          <a:latin typeface="Calibri" panose="020F0502020204030204" pitchFamily="34" charset="0"/>
                        </a:rPr>
                        <a:t>Valor por unidad</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s-CL" sz="1700" b="1" i="0" u="none" strike="noStrike">
                          <a:solidFill>
                            <a:srgbClr val="000000"/>
                          </a:solidFill>
                          <a:effectLst/>
                          <a:latin typeface="Calibri" panose="020F0502020204030204" pitchFamily="34" charset="0"/>
                        </a:rPr>
                        <a:t>Valor total</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74679">
                <a:tc>
                  <a:txBody>
                    <a:bodyPr/>
                    <a:lstStyle/>
                    <a:p>
                      <a:pPr algn="l" fontAlgn="ctr"/>
                      <a:r>
                        <a:rPr lang="es-CL" sz="1700" b="0" i="0" u="none" strike="noStrike">
                          <a:solidFill>
                            <a:srgbClr val="000000"/>
                          </a:solidFill>
                          <a:effectLst/>
                          <a:latin typeface="Calibri" panose="020F0502020204030204" pitchFamily="34" charset="0"/>
                        </a:rPr>
                        <a:t>arriendo local</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4</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                150.000 </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        600.000 </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679">
                <a:tc>
                  <a:txBody>
                    <a:bodyPr/>
                    <a:lstStyle/>
                    <a:p>
                      <a:pPr algn="l" fontAlgn="ctr"/>
                      <a:r>
                        <a:rPr lang="es-CL" sz="1700" b="0" i="0" u="none" strike="noStrike">
                          <a:solidFill>
                            <a:srgbClr val="000000"/>
                          </a:solidFill>
                          <a:effectLst/>
                          <a:latin typeface="Calibri" panose="020F0502020204030204" pitchFamily="34" charset="0"/>
                        </a:rPr>
                        <a:t>colación</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240</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                     2.500 </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        600.000 </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679">
                <a:tc>
                  <a:txBody>
                    <a:bodyPr/>
                    <a:lstStyle/>
                    <a:p>
                      <a:pPr algn="l" fontAlgn="ctr"/>
                      <a:r>
                        <a:rPr lang="es-CL" sz="1700" b="0" i="0" u="none" strike="noStrike">
                          <a:solidFill>
                            <a:srgbClr val="000000"/>
                          </a:solidFill>
                          <a:effectLst/>
                          <a:latin typeface="Calibri" panose="020F0502020204030204" pitchFamily="34" charset="0"/>
                        </a:rPr>
                        <a:t>busos deportivos</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60</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                   35.000 </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     2.100.000 </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679">
                <a:tc>
                  <a:txBody>
                    <a:bodyPr/>
                    <a:lstStyle/>
                    <a:p>
                      <a:pPr algn="l" fontAlgn="ctr"/>
                      <a:r>
                        <a:rPr lang="es-CL" sz="1700" b="0" i="0" u="none" strike="noStrike">
                          <a:solidFill>
                            <a:srgbClr val="000000"/>
                          </a:solidFill>
                          <a:effectLst/>
                          <a:latin typeface="Calibri" panose="020F0502020204030204" pitchFamily="34" charset="0"/>
                        </a:rPr>
                        <a:t>arriendo buses</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4</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                   50.000 </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        200.000 </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679">
                <a:tc>
                  <a:txBody>
                    <a:bodyPr/>
                    <a:lstStyle/>
                    <a:p>
                      <a:pPr algn="l" fontAlgn="ctr"/>
                      <a:r>
                        <a:rPr lang="es-CL" sz="1700" b="0" i="0" u="none" strike="noStrike">
                          <a:solidFill>
                            <a:srgbClr val="000000"/>
                          </a:solidFill>
                          <a:effectLst/>
                          <a:latin typeface="Calibri" panose="020F0502020204030204" pitchFamily="34" charset="0"/>
                        </a:rPr>
                        <a:t>alojamiento</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70</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                   15.000 </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     1.050.000 </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679">
                <a:tc>
                  <a:txBody>
                    <a:bodyPr/>
                    <a:lstStyle/>
                    <a:p>
                      <a:pPr algn="l" fontAlgn="ctr"/>
                      <a:r>
                        <a:rPr lang="es-CL" sz="1700" b="0" i="0" u="none" strike="noStrike">
                          <a:solidFill>
                            <a:srgbClr val="000000"/>
                          </a:solidFill>
                          <a:effectLst/>
                          <a:latin typeface="Calibri" panose="020F0502020204030204" pitchFamily="34" charset="0"/>
                        </a:rPr>
                        <a:t>trofeos</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10</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                   12.000 </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        120.000 </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679">
                <a:tc>
                  <a:txBody>
                    <a:bodyPr/>
                    <a:lstStyle/>
                    <a:p>
                      <a:pPr algn="l" fontAlgn="ctr"/>
                      <a:r>
                        <a:rPr lang="es-CL" sz="1700" b="0" i="0" u="none" strike="noStrike">
                          <a:solidFill>
                            <a:srgbClr val="000000"/>
                          </a:solidFill>
                          <a:effectLst/>
                          <a:latin typeface="Calibri" panose="020F0502020204030204" pitchFamily="34" charset="0"/>
                        </a:rPr>
                        <a:t>medallas</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50</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                     3.000 </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        150.000 </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679">
                <a:tc>
                  <a:txBody>
                    <a:bodyPr/>
                    <a:lstStyle/>
                    <a:p>
                      <a:pPr algn="l" fontAlgn="ctr"/>
                      <a:r>
                        <a:rPr lang="es-CL" sz="1700" b="0" i="0" u="none" strike="noStrike">
                          <a:solidFill>
                            <a:srgbClr val="000000"/>
                          </a:solidFill>
                          <a:effectLst/>
                          <a:latin typeface="Calibri" panose="020F0502020204030204" pitchFamily="34" charset="0"/>
                        </a:rPr>
                        <a:t>galvanos</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10</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                     7.000 </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           70.000 </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679">
                <a:tc>
                  <a:txBody>
                    <a:bodyPr/>
                    <a:lstStyle/>
                    <a:p>
                      <a:pPr algn="l" fontAlgn="ctr"/>
                      <a:r>
                        <a:rPr lang="es-CL" sz="1700" b="0" i="0" u="none" strike="noStrike">
                          <a:solidFill>
                            <a:srgbClr val="000000"/>
                          </a:solidFill>
                          <a:effectLst/>
                          <a:latin typeface="Calibri" panose="020F0502020204030204" pitchFamily="34" charset="0"/>
                        </a:rPr>
                        <a:t>bolso deportivo</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50</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                     8.000 </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0" i="0" u="none" strike="noStrike">
                          <a:solidFill>
                            <a:srgbClr val="000000"/>
                          </a:solidFill>
                          <a:effectLst/>
                          <a:latin typeface="Calibri" panose="020F0502020204030204" pitchFamily="34" charset="0"/>
                        </a:rPr>
                        <a:t>        400.000 </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679">
                <a:tc>
                  <a:txBody>
                    <a:bodyPr/>
                    <a:lstStyle/>
                    <a:p>
                      <a:pPr algn="l" fontAlgn="ctr"/>
                      <a:r>
                        <a:rPr lang="es-CL" sz="1700" b="1" i="0" u="none" strike="noStrike">
                          <a:solidFill>
                            <a:srgbClr val="000000"/>
                          </a:solidFill>
                          <a:effectLst/>
                          <a:latin typeface="Calibri" panose="020F0502020204030204" pitchFamily="34" charset="0"/>
                        </a:rPr>
                        <a:t>Total Gasto Operación</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ctr"/>
                      <a:r>
                        <a:rPr lang="es-CL" sz="1700" b="0" i="0" u="none" strike="noStrike">
                          <a:solidFill>
                            <a:srgbClr val="000000"/>
                          </a:solidFill>
                          <a:effectLst/>
                          <a:latin typeface="Calibri" panose="020F0502020204030204" pitchFamily="34" charset="0"/>
                        </a:rPr>
                        <a:t> </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CL" sz="1700" b="0" i="0" u="none" strike="noStrike">
                          <a:solidFill>
                            <a:srgbClr val="000000"/>
                          </a:solidFill>
                          <a:effectLst/>
                          <a:latin typeface="Calibri" panose="020F0502020204030204" pitchFamily="34" charset="0"/>
                        </a:rPr>
                        <a:t> </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L" sz="1700" b="1" i="0" u="none" strike="noStrike">
                          <a:solidFill>
                            <a:srgbClr val="000000"/>
                          </a:solidFill>
                          <a:effectLst/>
                          <a:latin typeface="Calibri" panose="020F0502020204030204" pitchFamily="34" charset="0"/>
                        </a:rPr>
                        <a:t>     5.290.000 </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r>
              <a:tr h="274679">
                <a:tc>
                  <a:txBody>
                    <a:bodyPr/>
                    <a:lstStyle/>
                    <a:p>
                      <a:pPr algn="l" fontAlgn="b"/>
                      <a:endParaRPr lang="es-CL" sz="1700" b="0" i="0" u="none" strike="noStrike">
                        <a:solidFill>
                          <a:srgbClr val="000000"/>
                        </a:solidFill>
                        <a:effectLst/>
                        <a:latin typeface="Calibri" panose="020F0502020204030204" pitchFamily="34" charset="0"/>
                      </a:endParaRPr>
                    </a:p>
                  </a:txBody>
                  <a:tcPr marL="8861" marR="8861" marT="8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CL" sz="1700" b="0" i="0" u="none" strike="noStrike">
                        <a:solidFill>
                          <a:srgbClr val="000000"/>
                        </a:solidFill>
                        <a:effectLst/>
                        <a:latin typeface="Calibri" panose="020F0502020204030204" pitchFamily="34" charset="0"/>
                      </a:endParaRPr>
                    </a:p>
                  </a:txBody>
                  <a:tcPr marL="8861" marR="8861" marT="886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CL" sz="1700" b="0" i="0" u="none" strike="noStrike">
                        <a:solidFill>
                          <a:srgbClr val="000000"/>
                        </a:solidFill>
                        <a:effectLst/>
                        <a:latin typeface="Calibri" panose="020F0502020204030204" pitchFamily="34" charset="0"/>
                      </a:endParaRPr>
                    </a:p>
                  </a:txBody>
                  <a:tcPr marL="8861" marR="8861" marT="886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s-CL" sz="1700" b="0" i="0" u="none" strike="noStrike">
                        <a:solidFill>
                          <a:srgbClr val="000000"/>
                        </a:solidFill>
                        <a:effectLst/>
                        <a:latin typeface="Calibri" panose="020F0502020204030204" pitchFamily="34" charset="0"/>
                      </a:endParaRPr>
                    </a:p>
                  </a:txBody>
                  <a:tcPr marL="8861" marR="8861" marT="886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4679">
                <a:tc>
                  <a:txBody>
                    <a:bodyPr/>
                    <a:lstStyle/>
                    <a:p>
                      <a:pPr algn="l" fontAlgn="ctr"/>
                      <a:r>
                        <a:rPr lang="es-CL" sz="1700" b="1" i="0" u="none" strike="noStrike">
                          <a:solidFill>
                            <a:srgbClr val="000000"/>
                          </a:solidFill>
                          <a:effectLst/>
                          <a:latin typeface="Calibri" panose="020F0502020204030204" pitchFamily="34" charset="0"/>
                        </a:rPr>
                        <a:t>Tope Financiamiento</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endParaRPr lang="es-CL" sz="1000" b="0" i="0" u="none" strike="noStrike">
                        <a:solidFill>
                          <a:srgbClr val="000000"/>
                        </a:solidFill>
                        <a:effectLst/>
                        <a:latin typeface="Calibri" panose="020F0502020204030204" pitchFamily="34" charset="0"/>
                      </a:endParaRPr>
                    </a:p>
                  </a:txBody>
                  <a:tcPr marL="8861" marR="8861" marT="886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s-CL" sz="1000" b="0" i="0" u="none" strike="noStrike">
                        <a:solidFill>
                          <a:srgbClr val="000000"/>
                        </a:solidFill>
                        <a:effectLst/>
                        <a:latin typeface="Calibri" panose="020F0502020204030204" pitchFamily="34" charset="0"/>
                      </a:endParaRPr>
                    </a:p>
                  </a:txBody>
                  <a:tcPr marL="8861" marR="8861" marT="886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es-CL" sz="1700" b="1" i="0" u="none" strike="noStrike" dirty="0">
                          <a:solidFill>
                            <a:srgbClr val="000000"/>
                          </a:solidFill>
                          <a:effectLst/>
                          <a:latin typeface="Calibri" panose="020F0502020204030204" pitchFamily="34" charset="0"/>
                        </a:rPr>
                        <a:t>     7.000.000 </a:t>
                      </a:r>
                    </a:p>
                  </a:txBody>
                  <a:tcPr marL="8861" marR="8861" marT="88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5361350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5068</TotalTime>
  <Words>3814</Words>
  <Application>Microsoft Office PowerPoint</Application>
  <PresentationFormat>Presentación en pantalla (4:3)</PresentationFormat>
  <Paragraphs>754</Paragraphs>
  <Slides>55</Slides>
  <Notes>0</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55</vt:i4>
      </vt:variant>
    </vt:vector>
  </HeadingPairs>
  <TitlesOfParts>
    <vt:vector size="70" baseType="lpstr">
      <vt:lpstr>MS Mincho</vt:lpstr>
      <vt:lpstr>宋体</vt:lpstr>
      <vt:lpstr>Arial</vt:lpstr>
      <vt:lpstr>Arial Narrow</vt:lpstr>
      <vt:lpstr>Calibri</vt:lpstr>
      <vt:lpstr>Calibri Light</vt:lpstr>
      <vt:lpstr>Droid Sans Fallback</vt:lpstr>
      <vt:lpstr>FreeSans</vt:lpstr>
      <vt:lpstr>Liberation Serif</vt:lpstr>
      <vt:lpstr>Tahoma</vt:lpstr>
      <vt:lpstr>Times</vt:lpstr>
      <vt:lpstr>Times New Roman</vt:lpstr>
      <vt:lpstr>Verdana</vt:lpstr>
      <vt:lpstr>Wingdings</vt:lpstr>
      <vt:lpstr>Retrospección</vt:lpstr>
      <vt:lpstr>FONDO CONCURSABLE  6% FNDR 2016 División de Desarrollo Regional </vt:lpstr>
      <vt:lpstr>Presentación de PowerPoint</vt:lpstr>
      <vt:lpstr>Presentación de PowerPoint</vt:lpstr>
      <vt:lpstr>Presentación de PowerPoint</vt:lpstr>
      <vt:lpstr>¿Cuales son topes de Financiamiento por categoría de gastos?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Etapas y Plazos de postulación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1° Para acceder al sistema, el usuario debe ingresar a www.goremagallanes.cl  2° Luego, ir a la sección “Fondos Concursables 6% FNDR 2016”, haciendo clic en el logo que dice “Cultura 2016”; “Social 2016”; “Deporte 2016”.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oyarzun</dc:creator>
  <cp:lastModifiedBy>monica barria</cp:lastModifiedBy>
  <cp:revision>302</cp:revision>
  <cp:lastPrinted>2016-05-12T14:38:08Z</cp:lastPrinted>
  <dcterms:created xsi:type="dcterms:W3CDTF">2013-08-16T13:40:40Z</dcterms:created>
  <dcterms:modified xsi:type="dcterms:W3CDTF">2016-05-23T19:34:27Z</dcterms:modified>
</cp:coreProperties>
</file>